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21.xml" ContentType="application/vnd.openxmlformats-officedocument.presentationml.notesSlide+xml"/>
  <Override PartName="/ppt/comments/comment2.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3.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56" r:id="rId2"/>
    <p:sldId id="270" r:id="rId3"/>
    <p:sldId id="258" r:id="rId4"/>
    <p:sldId id="316" r:id="rId5"/>
    <p:sldId id="315" r:id="rId6"/>
    <p:sldId id="259" r:id="rId7"/>
    <p:sldId id="272" r:id="rId8"/>
    <p:sldId id="330" r:id="rId9"/>
    <p:sldId id="355" r:id="rId10"/>
    <p:sldId id="351" r:id="rId11"/>
    <p:sldId id="353" r:id="rId12"/>
    <p:sldId id="354" r:id="rId13"/>
    <p:sldId id="356" r:id="rId14"/>
    <p:sldId id="349" r:id="rId15"/>
    <p:sldId id="352" r:id="rId16"/>
    <p:sldId id="350" r:id="rId17"/>
    <p:sldId id="357" r:id="rId18"/>
    <p:sldId id="275" r:id="rId19"/>
    <p:sldId id="322" r:id="rId20"/>
    <p:sldId id="313" r:id="rId21"/>
    <p:sldId id="278" r:id="rId22"/>
    <p:sldId id="302" r:id="rId23"/>
    <p:sldId id="279" r:id="rId24"/>
    <p:sldId id="280" r:id="rId25"/>
    <p:sldId id="303" r:id="rId26"/>
    <p:sldId id="281" r:id="rId27"/>
    <p:sldId id="304" r:id="rId28"/>
    <p:sldId id="305" r:id="rId29"/>
    <p:sldId id="358" r:id="rId30"/>
    <p:sldId id="334" r:id="rId31"/>
    <p:sldId id="261" r:id="rId32"/>
    <p:sldId id="276" r:id="rId33"/>
    <p:sldId id="321" r:id="rId34"/>
    <p:sldId id="282" r:id="rId35"/>
    <p:sldId id="284" r:id="rId36"/>
    <p:sldId id="306" r:id="rId37"/>
    <p:sldId id="291" r:id="rId38"/>
    <p:sldId id="296" r:id="rId39"/>
    <p:sldId id="298" r:id="rId40"/>
    <p:sldId id="290" r:id="rId41"/>
    <p:sldId id="325" r:id="rId42"/>
    <p:sldId id="324" r:id="rId43"/>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erre SOB" initials="PS" lastIdx="17" clrIdx="0"/>
  <p:cmAuthor id="1" name="Terada Saori" initials="T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153" autoAdjust="0"/>
    <p:restoredTop sz="90558" autoAdjust="0"/>
  </p:normalViewPr>
  <p:slideViewPr>
    <p:cSldViewPr snapToGrid="0" snapToObjects="1">
      <p:cViewPr>
        <p:scale>
          <a:sx n="80" d="100"/>
          <a:sy n="80" d="100"/>
        </p:scale>
        <p:origin x="-1074" y="-162"/>
      </p:cViewPr>
      <p:guideLst>
        <p:guide orient="horz" pos="2160"/>
        <p:guide pos="2880"/>
      </p:guideLst>
    </p:cSldViewPr>
  </p:slideViewPr>
  <p:notesTextViewPr>
    <p:cViewPr>
      <p:scale>
        <a:sx n="100" d="100"/>
        <a:sy n="100" d="100"/>
      </p:scale>
      <p:origin x="0" y="0"/>
    </p:cViewPr>
  </p:notesTextViewPr>
  <p:notesViewPr>
    <p:cSldViewPr snapToGrid="0" snapToObjects="1">
      <p:cViewPr>
        <p:scale>
          <a:sx n="84" d="100"/>
          <a:sy n="84" d="100"/>
        </p:scale>
        <p:origin x="-2466" y="52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741141811797845"/>
          <c:y val="0.11542275640392488"/>
          <c:w val="0.70185333429979246"/>
          <c:h val="0.67868368547747582"/>
        </c:manualLayout>
      </c:layout>
      <c:barChart>
        <c:barDir val="col"/>
        <c:grouping val="clustered"/>
        <c:varyColors val="0"/>
        <c:ser>
          <c:idx val="0"/>
          <c:order val="0"/>
          <c:tx>
            <c:strRef>
              <c:f>'[HRMs%20Scorecard.xls]Sheet1'!$C$75</c:f>
              <c:strCache>
                <c:ptCount val="1"/>
                <c:pt idx="0">
                  <c:v>M</c:v>
                </c:pt>
              </c:strCache>
            </c:strRef>
          </c:tx>
          <c:invertIfNegative val="0"/>
          <c:cat>
            <c:strRef>
              <c:f>'[HRMs%20Scorecard.xls]Sheet1'!$B$76:$B$85</c:f>
              <c:strCache>
                <c:ptCount val="10"/>
                <c:pt idx="0">
                  <c:v>USG</c:v>
                </c:pt>
                <c:pt idx="1">
                  <c:v>ASG</c:v>
                </c:pt>
                <c:pt idx="2">
                  <c:v>D-2</c:v>
                </c:pt>
                <c:pt idx="3">
                  <c:v>D-1</c:v>
                </c:pt>
                <c:pt idx="4">
                  <c:v>P-5</c:v>
                </c:pt>
                <c:pt idx="5">
                  <c:v>P-4</c:v>
                </c:pt>
                <c:pt idx="6">
                  <c:v>P-3</c:v>
                </c:pt>
                <c:pt idx="7">
                  <c:v>P-2</c:v>
                </c:pt>
                <c:pt idx="8">
                  <c:v>P1</c:v>
                </c:pt>
                <c:pt idx="9">
                  <c:v>GS</c:v>
                </c:pt>
              </c:strCache>
            </c:strRef>
          </c:cat>
          <c:val>
            <c:numRef>
              <c:f>'[HRMs%20Scorecard.xls]Sheet1'!$C$76:$C$85</c:f>
              <c:numCache>
                <c:formatCode>General</c:formatCode>
                <c:ptCount val="10"/>
                <c:pt idx="1">
                  <c:v>1</c:v>
                </c:pt>
                <c:pt idx="2">
                  <c:v>2</c:v>
                </c:pt>
                <c:pt idx="3">
                  <c:v>7</c:v>
                </c:pt>
                <c:pt idx="4">
                  <c:v>21</c:v>
                </c:pt>
                <c:pt idx="5">
                  <c:v>51</c:v>
                </c:pt>
                <c:pt idx="6">
                  <c:v>71</c:v>
                </c:pt>
                <c:pt idx="7">
                  <c:v>12</c:v>
                </c:pt>
                <c:pt idx="8">
                  <c:v>1</c:v>
                </c:pt>
                <c:pt idx="9">
                  <c:v>52</c:v>
                </c:pt>
              </c:numCache>
            </c:numRef>
          </c:val>
        </c:ser>
        <c:ser>
          <c:idx val="1"/>
          <c:order val="1"/>
          <c:tx>
            <c:strRef>
              <c:f>'[HRMs%20Scorecard.xls]Sheet1'!$D$75</c:f>
              <c:strCache>
                <c:ptCount val="1"/>
                <c:pt idx="0">
                  <c:v>F</c:v>
                </c:pt>
              </c:strCache>
            </c:strRef>
          </c:tx>
          <c:invertIfNegative val="0"/>
          <c:cat>
            <c:strRef>
              <c:f>'[HRMs%20Scorecard.xls]Sheet1'!$B$76:$B$85</c:f>
              <c:strCache>
                <c:ptCount val="10"/>
                <c:pt idx="0">
                  <c:v>USG</c:v>
                </c:pt>
                <c:pt idx="1">
                  <c:v>ASG</c:v>
                </c:pt>
                <c:pt idx="2">
                  <c:v>D-2</c:v>
                </c:pt>
                <c:pt idx="3">
                  <c:v>D-1</c:v>
                </c:pt>
                <c:pt idx="4">
                  <c:v>P-5</c:v>
                </c:pt>
                <c:pt idx="5">
                  <c:v>P-4</c:v>
                </c:pt>
                <c:pt idx="6">
                  <c:v>P-3</c:v>
                </c:pt>
                <c:pt idx="7">
                  <c:v>P-2</c:v>
                </c:pt>
                <c:pt idx="8">
                  <c:v>P1</c:v>
                </c:pt>
                <c:pt idx="9">
                  <c:v>GS</c:v>
                </c:pt>
              </c:strCache>
            </c:strRef>
          </c:cat>
          <c:val>
            <c:numRef>
              <c:f>'[HRMs%20Scorecard.xls]Sheet1'!$D$76:$D$85</c:f>
              <c:numCache>
                <c:formatCode>General</c:formatCode>
                <c:ptCount val="10"/>
                <c:pt idx="0">
                  <c:v>1</c:v>
                </c:pt>
                <c:pt idx="1">
                  <c:v>1</c:v>
                </c:pt>
                <c:pt idx="2">
                  <c:v>1</c:v>
                </c:pt>
                <c:pt idx="3">
                  <c:v>3</c:v>
                </c:pt>
                <c:pt idx="4">
                  <c:v>20</c:v>
                </c:pt>
                <c:pt idx="5">
                  <c:v>75</c:v>
                </c:pt>
                <c:pt idx="6">
                  <c:v>126</c:v>
                </c:pt>
                <c:pt idx="7">
                  <c:v>38</c:v>
                </c:pt>
                <c:pt idx="8">
                  <c:v>2</c:v>
                </c:pt>
                <c:pt idx="9">
                  <c:v>122</c:v>
                </c:pt>
              </c:numCache>
            </c:numRef>
          </c:val>
        </c:ser>
        <c:dLbls>
          <c:showLegendKey val="0"/>
          <c:showVal val="0"/>
          <c:showCatName val="0"/>
          <c:showSerName val="0"/>
          <c:showPercent val="0"/>
          <c:showBubbleSize val="0"/>
        </c:dLbls>
        <c:gapWidth val="150"/>
        <c:axId val="89790720"/>
        <c:axId val="89974656"/>
      </c:barChart>
      <c:catAx>
        <c:axId val="89790720"/>
        <c:scaling>
          <c:orientation val="minMax"/>
        </c:scaling>
        <c:delete val="0"/>
        <c:axPos val="b"/>
        <c:majorTickMark val="out"/>
        <c:minorTickMark val="none"/>
        <c:tickLblPos val="nextTo"/>
        <c:crossAx val="89974656"/>
        <c:crosses val="autoZero"/>
        <c:auto val="1"/>
        <c:lblAlgn val="ctr"/>
        <c:lblOffset val="100"/>
        <c:noMultiLvlLbl val="0"/>
      </c:catAx>
      <c:valAx>
        <c:axId val="89974656"/>
        <c:scaling>
          <c:orientation val="minMax"/>
        </c:scaling>
        <c:delete val="0"/>
        <c:axPos val="l"/>
        <c:majorGridlines/>
        <c:numFmt formatCode="General" sourceLinked="1"/>
        <c:majorTickMark val="out"/>
        <c:minorTickMark val="none"/>
        <c:tickLblPos val="nextTo"/>
        <c:crossAx val="89790720"/>
        <c:crosses val="autoZero"/>
        <c:crossBetween val="between"/>
      </c:valAx>
    </c:plotArea>
    <c:legend>
      <c:legendPos val="r"/>
      <c:layout/>
      <c:overlay val="0"/>
    </c:legend>
    <c:plotVisOnly val="1"/>
    <c:dispBlanksAs val="gap"/>
    <c:showDLblsOverMax val="0"/>
  </c:chart>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3-01-22T12:35:55.557" idx="15">
    <p:pos x="3463" y="3336"/>
    <p:text>What would be the responsability of associate: i.e: consultants and participants in activities organized by OHCHR?</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1-22T12:37:43.517" idx="17">
    <p:pos x="2432" y="3502"/>
    <p:text>You may want to reformulate as the message is not clear to me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1-21T15:51:01.208" idx="11">
    <p:pos x="4488" y="314"/>
    <p:text>We need to rethink how to reflect the quest for integration. It does not appear to do so. There seems to be some discrepancy between the titles and the contents.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F8465-01E5-4DB3-89E6-BF339FA489E0}" type="datetimeFigureOut">
              <a:rPr lang="en-GB" smtClean="0"/>
              <a:t>13/05/2013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79F00B6-4416-4314-A66F-4D45683C9F41}" type="slidenum">
              <a:rPr lang="en-GB" smtClean="0"/>
              <a:t>‹#›</a:t>
            </a:fld>
            <a:endParaRPr lang="en-GB"/>
          </a:p>
        </p:txBody>
      </p:sp>
    </p:spTree>
    <p:extLst>
      <p:ext uri="{BB962C8B-B14F-4D97-AF65-F5344CB8AC3E}">
        <p14:creationId xmlns:p14="http://schemas.microsoft.com/office/powerpoint/2010/main" val="663003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9B30225-0747-40A6-899C-E4476E8D5C02}" type="datetimeFigureOut">
              <a:rPr lang="en-GB" smtClean="0"/>
              <a:t>13/05/2013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F5E01116-F6B8-4008-8666-BEEADF04B037}" type="slidenum">
              <a:rPr lang="en-GB" smtClean="0"/>
              <a:t>‹#›</a:t>
            </a:fld>
            <a:endParaRPr lang="en-GB"/>
          </a:p>
        </p:txBody>
      </p:sp>
    </p:spTree>
    <p:extLst>
      <p:ext uri="{BB962C8B-B14F-4D97-AF65-F5344CB8AC3E}">
        <p14:creationId xmlns:p14="http://schemas.microsoft.com/office/powerpoint/2010/main" val="1110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hrbaportal.org/archives/resources/integrating-human-rights-and-gender-equality-in-evaluation-towards-uneg-guidance"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a:t>
            </a:fld>
            <a:endParaRPr lang="en-GB"/>
          </a:p>
        </p:txBody>
      </p:sp>
    </p:spTree>
    <p:extLst>
      <p:ext uri="{BB962C8B-B14F-4D97-AF65-F5344CB8AC3E}">
        <p14:creationId xmlns:p14="http://schemas.microsoft.com/office/powerpoint/2010/main" val="1406102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Include perspective on </a:t>
            </a:r>
            <a:r>
              <a:rPr lang="en-US" sz="1200" kern="1200" dirty="0" smtClean="0">
                <a:solidFill>
                  <a:schemeClr val="tx1"/>
                </a:solidFill>
                <a:effectLst/>
                <a:latin typeface="+mn-lt"/>
                <a:ea typeface="+mn-ea"/>
                <a:cs typeface="+mn-cs"/>
              </a:rPr>
              <a:t>Gender and identity, incl. sexual orientation and reproductive </a:t>
            </a:r>
            <a:r>
              <a:rPr lang="en-US" sz="1200" kern="1200" dirty="0" smtClean="0">
                <a:solidFill>
                  <a:schemeClr val="tx1"/>
                </a:solidFill>
                <a:effectLst/>
                <a:latin typeface="+mn-lt"/>
                <a:ea typeface="+mn-ea"/>
                <a:cs typeface="+mn-cs"/>
              </a:rPr>
              <a:t>rights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“Too often men think that the gains of women come at their expense; this simply is not true and such thinking is a real barrier to genuine progress. The case for gender equality needs to be a mutually beneficial story.”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Issues around land and inheritance rights are of paramount importance to women, especially women in rural areas and women from indigenous communities. Increase women's participation and representation in land-use planning and policymaking; invest in social and financial services (including through women-led cooperatives); develop and enforce legal frameworks for equal access to land, and support grassroots women's productivity and innovation were just some of the recommendations made to address the barriers to development faced by women and girls in poor rural communities and women who traditionally have been denied control and access to land.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204372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Include perspective on </a:t>
            </a:r>
            <a:r>
              <a:rPr lang="en-US" sz="1200" kern="1200" dirty="0" smtClean="0">
                <a:solidFill>
                  <a:schemeClr val="tx1"/>
                </a:solidFill>
                <a:effectLst/>
                <a:latin typeface="+mn-lt"/>
                <a:ea typeface="+mn-ea"/>
                <a:cs typeface="+mn-cs"/>
              </a:rPr>
              <a:t>Gender and identity, incl. sexual orientation and reproductive </a:t>
            </a:r>
            <a:r>
              <a:rPr lang="en-US" sz="1200" kern="1200" dirty="0" smtClean="0">
                <a:solidFill>
                  <a:schemeClr val="tx1"/>
                </a:solidFill>
                <a:effectLst/>
                <a:latin typeface="+mn-lt"/>
                <a:ea typeface="+mn-ea"/>
                <a:cs typeface="+mn-cs"/>
              </a:rPr>
              <a:t>rights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“Too often men think that the gains of women come at their expense; this simply is not true and such thinking is a real barrier to genuine progress. The case for gender equality needs to be a mutually beneficial story.”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Issues around land and inheritance rights are of paramount importance to women, especially women in rural areas and women from indigenous communities. Increase women's participation and representation in land-use planning and policymaking; invest in social and financial services (including through women-led cooperatives); develop and enforce legal frameworks for equal access to land, and support grassroots women's productivity and innovation were just some of the recommendations made to address the barriers to development faced by women and girls in poor rural communities and women who traditionally have been denied control and access to land.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204372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defRPr/>
            </a:pPr>
            <a:r>
              <a:rPr lang="fr-FR" sz="1200" dirty="0" smtClean="0">
                <a:ea typeface="ＭＳ Ｐゴシック" pitchFamily="34" charset="-128"/>
              </a:rPr>
              <a:t>In OHCHR, 64% of OHCHR </a:t>
            </a:r>
            <a:r>
              <a:rPr lang="fr-FR" sz="1200" dirty="0" err="1" smtClean="0">
                <a:ea typeface="ＭＳ Ｐゴシック" pitchFamily="34" charset="-128"/>
              </a:rPr>
              <a:t>regular</a:t>
            </a:r>
            <a:r>
              <a:rPr lang="fr-FR" sz="1200" dirty="0" smtClean="0">
                <a:ea typeface="ＭＳ Ｐゴシック" pitchFamily="34" charset="-128"/>
              </a:rPr>
              <a:t> staff are </a:t>
            </a:r>
            <a:r>
              <a:rPr lang="fr-FR" sz="1200" dirty="0" err="1" smtClean="0">
                <a:ea typeface="ＭＳ Ｐゴシック" pitchFamily="34" charset="-128"/>
              </a:rPr>
              <a:t>female</a:t>
            </a:r>
            <a:r>
              <a:rPr lang="fr-FR" sz="1200" dirty="0" smtClean="0">
                <a:ea typeface="ＭＳ Ｐゴシック" pitchFamily="34" charset="-128"/>
              </a:rPr>
              <a:t> (Jan 2013 figures)</a:t>
            </a:r>
          </a:p>
          <a:p>
            <a:pPr marL="228600" indent="-228600">
              <a:buFontTx/>
              <a:buChar char="-"/>
              <a:defRPr/>
            </a:pPr>
            <a:r>
              <a:rPr lang="fr-FR" sz="1200" dirty="0" err="1" smtClean="0">
                <a:ea typeface="ＭＳ Ｐゴシック" pitchFamily="34" charset="-128"/>
              </a:rPr>
              <a:t>Many</a:t>
            </a:r>
            <a:r>
              <a:rPr lang="fr-FR" sz="1200" dirty="0" smtClean="0">
                <a:ea typeface="ＭＳ Ｐゴシック" pitchFamily="34" charset="-128"/>
              </a:rPr>
              <a:t> more </a:t>
            </a:r>
            <a:r>
              <a:rPr lang="fr-FR" sz="1200" dirty="0" err="1" smtClean="0">
                <a:ea typeface="ＭＳ Ｐゴシック" pitchFamily="34" charset="-128"/>
              </a:rPr>
              <a:t>women</a:t>
            </a:r>
            <a:r>
              <a:rPr lang="fr-FR" sz="1200" dirty="0" smtClean="0">
                <a:ea typeface="ＭＳ Ｐゴシック" pitchFamily="34" charset="-128"/>
              </a:rPr>
              <a:t> up to P4 (76% of P2, 64% of P3, 60%P4 and 49% of P5)</a:t>
            </a:r>
          </a:p>
          <a:p>
            <a:pPr marL="228600" indent="-228600">
              <a:buFontTx/>
              <a:buChar char="-"/>
              <a:defRPr/>
            </a:pPr>
            <a:r>
              <a:rPr lang="fr-FR" sz="1200" dirty="0" smtClean="0">
                <a:ea typeface="ＭＳ Ｐゴシック" pitchFamily="34" charset="-128"/>
              </a:rPr>
              <a:t>More men </a:t>
            </a:r>
            <a:r>
              <a:rPr lang="fr-FR" sz="1200" dirty="0" err="1" smtClean="0">
                <a:ea typeface="ＭＳ Ｐゴシック" pitchFamily="34" charset="-128"/>
              </a:rPr>
              <a:t>at</a:t>
            </a:r>
            <a:r>
              <a:rPr lang="fr-FR" sz="1200" dirty="0" smtClean="0">
                <a:ea typeface="ＭＳ Ｐゴシック" pitchFamily="34" charset="-128"/>
              </a:rPr>
              <a:t> D1 and D2 (33% </a:t>
            </a:r>
            <a:r>
              <a:rPr lang="fr-FR" sz="1200" dirty="0" err="1" smtClean="0">
                <a:ea typeface="ＭＳ Ｐゴシック" pitchFamily="34" charset="-128"/>
              </a:rPr>
              <a:t>bottle</a:t>
            </a:r>
            <a:r>
              <a:rPr lang="fr-FR" sz="1200" dirty="0" smtClean="0">
                <a:ea typeface="ＭＳ Ｐゴシック" pitchFamily="34" charset="-128"/>
              </a:rPr>
              <a:t> neck </a:t>
            </a:r>
            <a:r>
              <a:rPr lang="fr-FR" sz="1200" dirty="0" err="1" smtClean="0">
                <a:ea typeface="ＭＳ Ｐゴシック" pitchFamily="34" charset="-128"/>
              </a:rPr>
              <a:t>with</a:t>
            </a:r>
            <a:r>
              <a:rPr lang="fr-FR" sz="1200" dirty="0" smtClean="0">
                <a:ea typeface="ＭＳ Ｐゴシック" pitchFamily="34" charset="-128"/>
              </a:rPr>
              <a:t> few positions)</a:t>
            </a:r>
          </a:p>
          <a:p>
            <a:pPr marL="228600" indent="-228600">
              <a:buFontTx/>
              <a:buChar char="-"/>
              <a:defRPr/>
            </a:pPr>
            <a:r>
              <a:rPr lang="fr-FR" sz="1200" dirty="0" err="1" smtClean="0">
                <a:ea typeface="ＭＳ Ｐゴシック" pitchFamily="34" charset="-128"/>
              </a:rPr>
              <a:t>Parity</a:t>
            </a:r>
            <a:r>
              <a:rPr lang="fr-FR" sz="1200" dirty="0" smtClean="0">
                <a:ea typeface="ＭＳ Ｐゴシック" pitchFamily="34" charset="-128"/>
              </a:rPr>
              <a:t> </a:t>
            </a:r>
            <a:r>
              <a:rPr lang="fr-FR" sz="1200" dirty="0" err="1" smtClean="0">
                <a:ea typeface="ＭＳ Ｐゴシック" pitchFamily="34" charset="-128"/>
              </a:rPr>
              <a:t>at</a:t>
            </a:r>
            <a:r>
              <a:rPr lang="fr-FR" sz="1200" dirty="0" smtClean="0">
                <a:ea typeface="ＭＳ Ｐゴシック" pitchFamily="34" charset="-128"/>
              </a:rPr>
              <a:t> ASG </a:t>
            </a:r>
            <a:r>
              <a:rPr lang="fr-FR" sz="1200" dirty="0" err="1" smtClean="0">
                <a:ea typeface="ＭＳ Ｐゴシック" pitchFamily="34" charset="-128"/>
              </a:rPr>
              <a:t>level</a:t>
            </a:r>
            <a:r>
              <a:rPr lang="fr-FR" sz="1200" dirty="0" smtClean="0">
                <a:ea typeface="ＭＳ Ｐゴシック" pitchFamily="34" charset="-128"/>
              </a:rPr>
              <a:t> and of course HC</a:t>
            </a:r>
          </a:p>
          <a:p>
            <a:pPr marL="228600" indent="-228600">
              <a:defRPr/>
            </a:pPr>
            <a:r>
              <a:rPr lang="fr-CH" sz="1200" dirty="0" smtClean="0">
                <a:ea typeface="ＭＳ Ｐゴシック" pitchFamily="34" charset="-128"/>
              </a:rPr>
              <a:t>BUT o</a:t>
            </a:r>
            <a:r>
              <a:rPr lang="en-GB" sz="1200" dirty="0" err="1" smtClean="0">
                <a:ea typeface="ＭＳ Ｐゴシック" pitchFamily="34" charset="-128"/>
              </a:rPr>
              <a:t>nly</a:t>
            </a:r>
            <a:r>
              <a:rPr lang="en-GB" sz="1200" dirty="0" smtClean="0">
                <a:ea typeface="ＭＳ Ｐゴシック" pitchFamily="34" charset="-128"/>
              </a:rPr>
              <a:t> 41% of OHCHR field staff are female with only 26% at P5/Head of Office level.</a:t>
            </a:r>
            <a:endParaRPr lang="en-US" sz="1200" b="1" dirty="0" smtClean="0">
              <a:ea typeface="ＭＳ Ｐゴシック" pitchFamily="34" charset="-128"/>
            </a:endParaRPr>
          </a:p>
          <a:p>
            <a:endParaRPr lang="en-GB" dirty="0" smtClean="0"/>
          </a:p>
          <a:p>
            <a:r>
              <a:rPr lang="en-GB" dirty="0" smtClean="0"/>
              <a:t>Figures on G-staff gender</a:t>
            </a:r>
            <a:r>
              <a:rPr lang="en-GB" baseline="0" dirty="0" smtClean="0"/>
              <a:t> distribution?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Other examples may be (or caning in S. Asia, or LAC gender disparity in education in favour of girls. </a:t>
            </a:r>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469959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14</a:t>
            </a:fld>
            <a:endParaRPr lang="en-GB"/>
          </a:p>
        </p:txBody>
      </p:sp>
    </p:spTree>
    <p:extLst>
      <p:ext uri="{BB962C8B-B14F-4D97-AF65-F5344CB8AC3E}">
        <p14:creationId xmlns:p14="http://schemas.microsoft.com/office/powerpoint/2010/main" val="2575263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126808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Source: Quick Entry Points to GE and Women's Empowerment in Democratic Governance Clusters, UNDP.</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All duty-bearers should have in-depth knowledge of the international human rights system, including CEDAW and its optional protocols and the way this is</a:t>
            </a:r>
          </a:p>
          <a:p>
            <a:r>
              <a:rPr lang="en-US" sz="1200" b="0" i="0" u="none" strike="noStrike" kern="1200" baseline="0" dirty="0" smtClean="0">
                <a:solidFill>
                  <a:schemeClr val="tx1"/>
                </a:solidFill>
                <a:latin typeface="+mn-lt"/>
                <a:ea typeface="+mn-ea"/>
                <a:cs typeface="+mn-cs"/>
              </a:rPr>
              <a:t>reflected in domestic regulations. In addition, they should be aware of the country’s commitment to the MDGs.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Duty-bearers need to have the capacity to conduct gender analysis of laws, rules, and regulations, so as to understand their impact on women and men. For example</a:t>
            </a:r>
          </a:p>
          <a:p>
            <a:endParaRPr lang="en-US"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Nationality laws may discriminate against women, effectively forcing </a:t>
            </a:r>
            <a:r>
              <a:rPr lang="en-US" sz="1200" b="0" i="0" u="none" strike="noStrike" kern="1200" baseline="0" dirty="0" smtClean="0">
                <a:solidFill>
                  <a:schemeClr val="tx1"/>
                </a:solidFill>
                <a:latin typeface="+mn-lt"/>
                <a:ea typeface="+mn-ea"/>
                <a:cs typeface="+mn-cs"/>
              </a:rPr>
              <a:t>women to give their nationality to spouses and children, or they may </a:t>
            </a:r>
            <a:r>
              <a:rPr lang="en-GB" sz="1200" b="0" i="0" u="none" strike="noStrike" kern="1200" baseline="0" dirty="0" smtClean="0">
                <a:solidFill>
                  <a:schemeClr val="tx1"/>
                </a:solidFill>
                <a:latin typeface="+mn-lt"/>
                <a:ea typeface="+mn-ea"/>
                <a:cs typeface="+mn-cs"/>
              </a:rPr>
              <a:t>discriminate against women, men, </a:t>
            </a:r>
            <a:r>
              <a:rPr lang="en-US" sz="1200" b="0" i="0" u="none" strike="noStrike" kern="1200" baseline="0" dirty="0" smtClean="0">
                <a:solidFill>
                  <a:schemeClr val="tx1"/>
                </a:solidFill>
                <a:latin typeface="+mn-lt"/>
                <a:ea typeface="+mn-ea"/>
                <a:cs typeface="+mn-cs"/>
              </a:rPr>
              <a:t>and children over such basic rights as access to employment, education, </a:t>
            </a:r>
            <a:r>
              <a:rPr lang="en-GB" sz="1200" b="0" i="0" u="none" strike="noStrike" kern="1200" baseline="0" dirty="0" smtClean="0">
                <a:solidFill>
                  <a:schemeClr val="tx1"/>
                </a:solidFill>
                <a:latin typeface="+mn-lt"/>
                <a:ea typeface="+mn-ea"/>
                <a:cs typeface="+mn-cs"/>
              </a:rPr>
              <a:t>and health.</a:t>
            </a:r>
          </a:p>
          <a:p>
            <a:endParaRPr lang="en-GB"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Penal codes may provide impunity </a:t>
            </a:r>
            <a:r>
              <a:rPr lang="en-GB" sz="1200" b="0" i="0" u="none" strike="noStrike" kern="1200" baseline="0" dirty="0" smtClean="0">
                <a:solidFill>
                  <a:schemeClr val="tx1"/>
                </a:solidFill>
                <a:latin typeface="+mn-lt"/>
                <a:ea typeface="+mn-ea"/>
                <a:cs typeface="+mn-cs"/>
              </a:rPr>
              <a:t>for gender-based violence, e.g., ‘honour’ crimes and rape.</a:t>
            </a:r>
            <a:r>
              <a:rPr lang="en-US" sz="1200" b="0" i="0" u="none" strike="noStrike" kern="1200" baseline="0" dirty="0" smtClean="0">
                <a:solidFill>
                  <a:schemeClr val="tx1"/>
                </a:solidFill>
                <a:latin typeface="+mn-lt"/>
                <a:ea typeface="+mn-ea"/>
                <a:cs typeface="+mn-cs"/>
              </a:rPr>
              <a:t> When basic legal systems are re-built after conflict, abuses of women’s rights must be addressed and legal personnel trained to prosecute these crimes.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Law reform focused on liberalizing </a:t>
            </a:r>
            <a:r>
              <a:rPr lang="en-GB" sz="1200" b="0" i="0" u="none" strike="noStrike" kern="1200" baseline="0" dirty="0" smtClean="0">
                <a:solidFill>
                  <a:schemeClr val="tx1"/>
                </a:solidFill>
                <a:latin typeface="+mn-lt"/>
                <a:ea typeface="+mn-ea"/>
                <a:cs typeface="+mn-cs"/>
              </a:rPr>
              <a:t>markets through securing property </a:t>
            </a:r>
            <a:r>
              <a:rPr lang="en-US" sz="1200" b="0" i="0" u="none" strike="noStrike" kern="1200" baseline="0" dirty="0" smtClean="0">
                <a:solidFill>
                  <a:schemeClr val="tx1"/>
                </a:solidFill>
                <a:latin typeface="+mn-lt"/>
                <a:ea typeface="+mn-ea"/>
                <a:cs typeface="+mn-cs"/>
              </a:rPr>
              <a:t>rights and enforcing contracts can leave </a:t>
            </a:r>
            <a:r>
              <a:rPr lang="en-GB" sz="1200" b="0" i="0" u="none" strike="noStrike" kern="1200" baseline="0" dirty="0" smtClean="0">
                <a:solidFill>
                  <a:schemeClr val="tx1"/>
                </a:solidFill>
                <a:latin typeface="+mn-lt"/>
                <a:ea typeface="+mn-ea"/>
                <a:cs typeface="+mn-cs"/>
              </a:rPr>
              <a:t>out women entrepreneurs because </a:t>
            </a:r>
            <a:r>
              <a:rPr lang="en-US" sz="1200" b="0" i="0" u="none" strike="noStrike" kern="1200" baseline="0" dirty="0" smtClean="0">
                <a:solidFill>
                  <a:schemeClr val="tx1"/>
                </a:solidFill>
                <a:latin typeface="+mn-lt"/>
                <a:ea typeface="+mn-ea"/>
                <a:cs typeface="+mn-cs"/>
              </a:rPr>
              <a:t>their businesses are in the informal sector and they lack property titles </a:t>
            </a:r>
            <a:r>
              <a:rPr lang="en-GB" sz="1200" b="0" i="0" u="none" strike="noStrike" kern="1200" baseline="0" dirty="0" smtClean="0">
                <a:solidFill>
                  <a:schemeClr val="tx1"/>
                </a:solidFill>
                <a:latin typeface="+mn-lt"/>
                <a:ea typeface="+mn-ea"/>
                <a:cs typeface="+mn-cs"/>
              </a:rPr>
              <a:t>and access to credit.</a:t>
            </a:r>
          </a:p>
          <a:p>
            <a:endParaRPr lang="en-GB"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Governments should be urged to harmonize </a:t>
            </a:r>
            <a:r>
              <a:rPr lang="en-GB" sz="1200" b="0" i="0" u="none" strike="noStrike" kern="1200" baseline="0" dirty="0" smtClean="0">
                <a:solidFill>
                  <a:schemeClr val="tx1"/>
                </a:solidFill>
                <a:latin typeface="+mn-lt"/>
                <a:ea typeface="+mn-ea"/>
                <a:cs typeface="+mn-cs"/>
              </a:rPr>
              <a:t>national legislation with CEDAW.</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2575996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17</a:t>
            </a:fld>
            <a:endParaRPr lang="en-GB"/>
          </a:p>
        </p:txBody>
      </p:sp>
    </p:spTree>
    <p:extLst>
      <p:ext uri="{BB962C8B-B14F-4D97-AF65-F5344CB8AC3E}">
        <p14:creationId xmlns:p14="http://schemas.microsoft.com/office/powerpoint/2010/main" val="2009229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18</a:t>
            </a:fld>
            <a:endParaRPr lang="en-GB"/>
          </a:p>
        </p:txBody>
      </p:sp>
    </p:spTree>
    <p:extLst>
      <p:ext uri="{BB962C8B-B14F-4D97-AF65-F5344CB8AC3E}">
        <p14:creationId xmlns:p14="http://schemas.microsoft.com/office/powerpoint/2010/main" val="2111320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000" b="1" dirty="0" smtClean="0">
                <a:ea typeface="ＭＳ Ｐゴシック" pitchFamily="34" charset="-128"/>
                <a:cs typeface="Arial" charset="0"/>
              </a:rPr>
              <a:t>Staff need to know: what do I need to do if I recognise</a:t>
            </a:r>
            <a:r>
              <a:rPr lang="en-GB" sz="1000" b="1" baseline="0" dirty="0" smtClean="0">
                <a:ea typeface="ＭＳ Ｐゴシック" pitchFamily="34" charset="-128"/>
                <a:cs typeface="Arial" charset="0"/>
              </a:rPr>
              <a:t> that something is not gender sensitive or discriminatory. </a:t>
            </a:r>
            <a:endParaRPr lang="en-GB" sz="1000" b="1" dirty="0" smtClean="0">
              <a:ea typeface="ＭＳ Ｐゴシック" pitchFamily="34" charset="-128"/>
              <a:cs typeface="Arial" charset="0"/>
            </a:endParaRPr>
          </a:p>
          <a:p>
            <a:endParaRPr lang="en-GB" sz="1000" b="1" dirty="0" smtClean="0">
              <a:ea typeface="ＭＳ Ｐゴシック" pitchFamily="34" charset="-128"/>
              <a:cs typeface="Arial" charset="0"/>
            </a:endParaRP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OHCHR’s </a:t>
            </a:r>
            <a:r>
              <a:rPr lang="en-GB" sz="1000" b="1" dirty="0" smtClean="0">
                <a:ea typeface="ＭＳ Ｐゴシック" pitchFamily="34" charset="-128"/>
                <a:cs typeface="Arial" charset="0"/>
              </a:rPr>
              <a:t>mandate:</a:t>
            </a:r>
          </a:p>
          <a:p>
            <a:r>
              <a:rPr lang="fr-CH" sz="1000" dirty="0" smtClean="0">
                <a:ea typeface="ＭＳ Ｐゴシック" pitchFamily="34" charset="-128"/>
                <a:cs typeface="Arial" charset="0"/>
              </a:rPr>
              <a:t>For OHCHR, </a:t>
            </a:r>
            <a:r>
              <a:rPr lang="fr-CH" sz="1000" dirty="0" err="1" smtClean="0">
                <a:ea typeface="ＭＳ Ｐゴシック" pitchFamily="34" charset="-128"/>
                <a:cs typeface="Arial" charset="0"/>
              </a:rPr>
              <a:t>which</a:t>
            </a:r>
            <a:r>
              <a:rPr lang="fr-CH" sz="1000" dirty="0" smtClean="0">
                <a:ea typeface="ＭＳ Ｐゴシック" pitchFamily="34" charset="-128"/>
                <a:cs typeface="Arial" charset="0"/>
              </a:rPr>
              <a:t> mandate </a:t>
            </a:r>
            <a:r>
              <a:rPr lang="fr-CH" sz="1000" dirty="0" err="1" smtClean="0">
                <a:ea typeface="ＭＳ Ｐゴシック" pitchFamily="34" charset="-128"/>
                <a:cs typeface="Arial" charset="0"/>
              </a:rPr>
              <a:t>is</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promote</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protect</a:t>
            </a:r>
            <a:r>
              <a:rPr lang="fr-CH" sz="1000" dirty="0" smtClean="0">
                <a:ea typeface="ＭＳ Ｐゴシック" pitchFamily="34" charset="-128"/>
                <a:cs typeface="Arial" charset="0"/>
              </a:rPr>
              <a:t> all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for all people – </a:t>
            </a:r>
            <a:r>
              <a:rPr lang="fr-CH" sz="1000" dirty="0" err="1" smtClean="0">
                <a:ea typeface="ＭＳ Ｐゴシック" pitchFamily="34" charset="-128"/>
                <a:cs typeface="Arial" charset="0"/>
              </a:rPr>
              <a:t>women’s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equality</a:t>
            </a:r>
            <a:r>
              <a:rPr lang="fr-CH" sz="1000" dirty="0" smtClean="0">
                <a:ea typeface="ＭＳ Ｐゴシック" pitchFamily="34" charset="-128"/>
                <a:cs typeface="Arial" charset="0"/>
              </a:rPr>
              <a:t> are central. </a:t>
            </a:r>
            <a:r>
              <a:rPr lang="en-GB" sz="1000" dirty="0" smtClean="0">
                <a:ea typeface="ＭＳ Ｐゴシック" pitchFamily="34" charset="-128"/>
                <a:cs typeface="Arial" charset="0"/>
              </a:rPr>
              <a:t>Traditionally, OHCHR has been strong on women’s human rights as part of its mandate but not necessarily on integrating a gender perspective in all its work (</a:t>
            </a:r>
            <a:r>
              <a:rPr lang="en-GB" sz="1000" dirty="0" err="1" smtClean="0">
                <a:ea typeface="ＭＳ Ｐゴシック" pitchFamily="34" charset="-128"/>
                <a:cs typeface="Arial" charset="0"/>
              </a:rPr>
              <a:t>cf</a:t>
            </a:r>
            <a:r>
              <a:rPr lang="en-GB" sz="1000" dirty="0" smtClean="0">
                <a:ea typeface="ＭＳ Ｐゴシック" pitchFamily="34" charset="-128"/>
                <a:cs typeface="Arial" charset="0"/>
              </a:rPr>
              <a:t> 2009 audit results)</a:t>
            </a:r>
          </a:p>
          <a:p>
            <a:endParaRPr lang="en-GB" sz="1000" b="1" dirty="0" smtClean="0">
              <a:ea typeface="ＭＳ Ｐゴシック" pitchFamily="34" charset="-128"/>
              <a:cs typeface="Arial" charset="0"/>
            </a:endParaRPr>
          </a:p>
          <a:p>
            <a:r>
              <a:rPr lang="fr-CH" sz="1000" b="1" dirty="0" err="1" smtClean="0">
                <a:ea typeface="ＭＳ Ｐゴシック" pitchFamily="34" charset="-128"/>
                <a:cs typeface="Arial" charset="0"/>
              </a:rPr>
              <a:t>HC’s</a:t>
            </a:r>
            <a:r>
              <a:rPr lang="fr-CH" sz="1000" b="1" dirty="0" smtClean="0">
                <a:ea typeface="ＭＳ Ｐゴシック" pitchFamily="34" charset="-128"/>
                <a:cs typeface="Arial" charset="0"/>
              </a:rPr>
              <a:t> </a:t>
            </a:r>
            <a:r>
              <a:rPr lang="fr-CH" sz="1000" b="1" dirty="0" err="1" smtClean="0">
                <a:ea typeface="ＭＳ Ｐゴシック" pitchFamily="34" charset="-128"/>
                <a:cs typeface="Arial" charset="0"/>
              </a:rPr>
              <a:t>commitment</a:t>
            </a:r>
            <a:r>
              <a:rPr lang="fr-CH" sz="1000" b="1" dirty="0" smtClean="0">
                <a:ea typeface="ＭＳ Ｐゴシック" pitchFamily="34" charset="-128"/>
                <a:cs typeface="Arial" charset="0"/>
              </a:rPr>
              <a:t>: </a:t>
            </a:r>
          </a:p>
          <a:p>
            <a:r>
              <a:rPr lang="fr-CH" sz="1000" dirty="0" smtClean="0">
                <a:ea typeface="ＭＳ Ｐゴシック" pitchFamily="34" charset="-128"/>
                <a:cs typeface="Arial" charset="0"/>
              </a:rPr>
              <a:t>The UN Charter </a:t>
            </a:r>
            <a:r>
              <a:rPr lang="fr-CH" sz="1000" dirty="0" err="1" smtClean="0">
                <a:ea typeface="ＭＳ Ｐゴシック" pitchFamily="34" charset="-128"/>
                <a:cs typeface="Arial" charset="0"/>
              </a:rPr>
              <a:t>recognizes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fundamental</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freedoms</a:t>
            </a:r>
            <a:r>
              <a:rPr lang="fr-CH" sz="1000" dirty="0" smtClean="0">
                <a:ea typeface="ＭＳ Ｐゴシック" pitchFamily="34" charset="-128"/>
                <a:cs typeface="Arial" charset="0"/>
              </a:rPr>
              <a:t> to all «</a:t>
            </a:r>
            <a:r>
              <a:rPr lang="fr-CH" sz="1000" dirty="0" err="1" smtClean="0">
                <a:ea typeface="ＭＳ Ｐゴシック" pitchFamily="34" charset="-128"/>
                <a:cs typeface="Arial" charset="0"/>
              </a:rPr>
              <a:t>without</a:t>
            </a:r>
            <a:r>
              <a:rPr lang="fr-CH" sz="1000" dirty="0" smtClean="0">
                <a:ea typeface="ＭＳ Ｐゴシック" pitchFamily="34" charset="-128"/>
                <a:cs typeface="Arial" charset="0"/>
              </a:rPr>
              <a:t> distinction of </a:t>
            </a:r>
            <a:r>
              <a:rPr lang="fr-CH" sz="1000" dirty="0" err="1" smtClean="0">
                <a:ea typeface="ＭＳ Ｐゴシック" pitchFamily="34" charset="-128"/>
                <a:cs typeface="Arial" charset="0"/>
              </a:rPr>
              <a:t>sex</a:t>
            </a:r>
            <a:r>
              <a:rPr lang="fr-CH" sz="1000" dirty="0" smtClean="0">
                <a:ea typeface="ＭＳ Ｐゴシック" pitchFamily="34" charset="-128"/>
                <a:cs typeface="Arial" charset="0"/>
              </a:rPr>
              <a:t> [race, </a:t>
            </a:r>
            <a:r>
              <a:rPr lang="fr-CH" sz="1000" dirty="0" err="1" smtClean="0">
                <a:ea typeface="ＭＳ Ｐゴシック" pitchFamily="34" charset="-128"/>
                <a:cs typeface="Arial" charset="0"/>
              </a:rPr>
              <a:t>ethnicity</a:t>
            </a:r>
            <a:r>
              <a:rPr lang="fr-CH" sz="1000" dirty="0" smtClean="0">
                <a:ea typeface="ＭＳ Ｐゴシック" pitchFamily="34" charset="-128"/>
                <a:cs typeface="Arial" charset="0"/>
              </a:rPr>
              <a:t>, etc.] </a:t>
            </a:r>
          </a:p>
          <a:p>
            <a:r>
              <a:rPr lang="fr-CH" sz="1000" dirty="0" err="1" smtClean="0">
                <a:ea typeface="ＭＳ Ｐゴシック" pitchFamily="34" charset="-128"/>
                <a:cs typeface="Arial" charset="0"/>
              </a:rPr>
              <a:t>Likewise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most</a:t>
            </a:r>
            <a:r>
              <a:rPr lang="fr-CH" sz="1000" dirty="0" smtClean="0">
                <a:ea typeface="ＭＳ Ｐゴシック" pitchFamily="34" charset="-128"/>
                <a:cs typeface="Arial" charset="0"/>
              </a:rPr>
              <a:t>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Deparments</a:t>
            </a:r>
            <a:r>
              <a:rPr lang="fr-CH" sz="1000" dirty="0" smtClean="0">
                <a:ea typeface="ＭＳ Ｐゴシック" pitchFamily="34" charset="-128"/>
                <a:cs typeface="Arial" charset="0"/>
              </a:rPr>
              <a:t>/Offices’ mandate </a:t>
            </a:r>
            <a:r>
              <a:rPr lang="fr-CH" sz="1000" dirty="0" err="1" smtClean="0">
                <a:ea typeface="ＭＳ Ｐゴシック" pitchFamily="34" charset="-128"/>
                <a:cs typeface="Arial" charset="0"/>
              </a:rPr>
              <a:t>contains</a:t>
            </a:r>
            <a:r>
              <a:rPr lang="fr-CH" sz="1000" dirty="0" smtClean="0">
                <a:ea typeface="ＭＳ Ｐゴシック" pitchFamily="34" charset="-128"/>
                <a:cs typeface="Arial" charset="0"/>
              </a:rPr>
              <a:t> a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element</a:t>
            </a:r>
            <a:r>
              <a:rPr lang="fr-CH" sz="1000" dirty="0" smtClean="0">
                <a:ea typeface="ＭＳ Ｐゴシック" pitchFamily="34" charset="-128"/>
                <a:cs typeface="Arial" charset="0"/>
              </a:rPr>
              <a:t>. So no </a:t>
            </a:r>
            <a:r>
              <a:rPr lang="fr-CH" sz="1000" dirty="0" err="1" smtClean="0">
                <a:ea typeface="ＭＳ Ｐゴシック" pitchFamily="34" charset="-128"/>
                <a:cs typeface="Arial" charset="0"/>
              </a:rPr>
              <a:t>matter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where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work</a:t>
            </a:r>
            <a:r>
              <a:rPr lang="fr-CH" sz="1000" dirty="0" smtClean="0">
                <a:ea typeface="ＭＳ Ｐゴシック" pitchFamily="34" charset="-128"/>
                <a:cs typeface="Arial" charset="0"/>
              </a:rPr>
              <a:t>, in the substantive area or in management,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ought</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contribute</a:t>
            </a:r>
            <a:r>
              <a:rPr lang="fr-CH" sz="1000" dirty="0" smtClean="0">
                <a:ea typeface="ＭＳ Ｐゴシック" pitchFamily="34" charset="-128"/>
                <a:cs typeface="Arial" charset="0"/>
              </a:rPr>
              <a:t> to the mandate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organization</a:t>
            </a:r>
            <a:r>
              <a:rPr lang="fr-CH" sz="1000" dirty="0" smtClean="0">
                <a:ea typeface="ＭＳ Ｐゴシック" pitchFamily="34" charset="-128"/>
                <a:cs typeface="Arial" charset="0"/>
              </a:rPr>
              <a:t>. </a:t>
            </a: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UN commitment</a:t>
            </a:r>
          </a:p>
          <a:p>
            <a:r>
              <a:rPr lang="en-GB" sz="1000" dirty="0" smtClean="0">
                <a:ea typeface="ＭＳ Ｐゴシック" pitchFamily="34" charset="-128"/>
                <a:cs typeface="Arial" charset="0"/>
              </a:rPr>
              <a:t>In terms of gender mainstreaming, the UN System-Action Plan on gender equality and the empowerment of women</a:t>
            </a:r>
            <a:r>
              <a:rPr lang="en-US" sz="1000" dirty="0" smtClean="0">
                <a:ea typeface="ＭＳ Ｐゴシック" pitchFamily="34" charset="-128"/>
                <a:cs typeface="Arial" charset="0"/>
              </a:rPr>
              <a:t> (called “UN SWAP”)  was adopted on April 2012 by the CEB for coordination as a mean to operationalize General Assembly commitments on gender equality in the UN system.  With the UN SWAP, the UN has – for the first time - a set of common measures with which to measure progress in gender mainstreaming. All UN entities are required to comply and report on 11 indicators related to gender. </a:t>
            </a:r>
          </a:p>
          <a:p>
            <a:endParaRPr lang="en-US" sz="1000" dirty="0" smtClean="0">
              <a:ea typeface="ＭＳ Ｐゴシック" pitchFamily="34" charset="-128"/>
              <a:cs typeface="Arial" charset="0"/>
            </a:endParaRPr>
          </a:p>
          <a:p>
            <a:r>
              <a:rPr lang="en-US" sz="1000" b="1" dirty="0" smtClean="0">
                <a:ea typeface="ＭＳ Ｐゴシック" pitchFamily="34" charset="-128"/>
                <a:cs typeface="Arial" charset="0"/>
              </a:rPr>
              <a:t>HC commitment </a:t>
            </a:r>
            <a:br>
              <a:rPr lang="en-US" sz="1000" b="1" dirty="0" smtClean="0">
                <a:ea typeface="ＭＳ Ｐゴシック" pitchFamily="34" charset="-128"/>
                <a:cs typeface="Arial" charset="0"/>
              </a:rPr>
            </a:br>
            <a:r>
              <a:rPr lang="en-US" sz="1000" dirty="0" smtClean="0">
                <a:ea typeface="ＭＳ Ｐゴシック" pitchFamily="34" charset="-128"/>
                <a:cs typeface="Arial" charset="0"/>
              </a:rPr>
              <a:t>In 2011, the HC signed off on the Gender Equality Policy as a way to reaffirm the Office’s commitment towards gender equality. The Policy is accompanied by an implementation plan, the Gender Equality Strategic Plan (2012-13).</a:t>
            </a:r>
          </a:p>
          <a:p>
            <a:r>
              <a:rPr lang="en-GB" sz="1000" dirty="0" smtClean="0">
                <a:ea typeface="ＭＳ Ｐゴシック" pitchFamily="34" charset="-128"/>
                <a:cs typeface="Arial" charset="0"/>
              </a:rPr>
              <a:t>In addition, the implementation of the UN SWAP and full compliance with its baseline reporting requirements was included in the 2013 Senior Manager’s Compact for all heads of Secretariat departments and offices, with a view to accelerate the agenda for achieving gender equality and the empowerment of women. </a:t>
            </a:r>
            <a:endParaRPr lang="en-US" sz="1000" b="1" dirty="0" smtClean="0">
              <a:ea typeface="ＭＳ Ｐゴシック" pitchFamily="34" charset="-128"/>
              <a:cs typeface="Arial" charset="0"/>
            </a:endParaRPr>
          </a:p>
          <a:p>
            <a:endParaRPr lang="fr-CH" sz="1000" dirty="0" smtClean="0">
              <a:ea typeface="ＭＳ Ｐゴシック" pitchFamily="34" charset="-128"/>
              <a:cs typeface="Arial" charset="0"/>
            </a:endParaRPr>
          </a:p>
          <a:p>
            <a:r>
              <a:rPr lang="en-US" sz="1000" b="1" dirty="0" smtClean="0">
                <a:ea typeface="ＭＳ Ｐゴシック" pitchFamily="34" charset="-128"/>
                <a:cs typeface="Arial" charset="0"/>
              </a:rPr>
              <a:t>Donors requirement</a:t>
            </a:r>
            <a:endParaRPr lang="en-GB" sz="1000" b="1" dirty="0" smtClean="0">
              <a:ea typeface="ＭＳ Ｐゴシック" pitchFamily="34" charset="-128"/>
              <a:cs typeface="Arial" charset="0"/>
            </a:endParaRPr>
          </a:p>
          <a:p>
            <a:r>
              <a:rPr lang="en-GB" sz="1000" dirty="0" smtClean="0">
                <a:ea typeface="ＭＳ Ｐゴシック" pitchFamily="34" charset="-128"/>
                <a:cs typeface="Arial" charset="0"/>
              </a:rPr>
              <a:t>Times of crisis, donors are particularly vigilant to aid effectiveness. Studies have proved that taking gender into account makes aid more effective, in particular in the human rights, humanitarian and development field. </a:t>
            </a:r>
            <a:r>
              <a:rPr lang="en-GB" sz="1000" dirty="0" smtClean="0">
                <a:ea typeface="ＭＳ Ｐゴシック" pitchFamily="34" charset="-128"/>
                <a:cs typeface="Arial" charset="0"/>
              </a:rPr>
              <a:t>Donors have</a:t>
            </a:r>
            <a:r>
              <a:rPr lang="en-GB" sz="1000" baseline="0" dirty="0" smtClean="0">
                <a:ea typeface="ＭＳ Ｐゴシック" pitchFamily="34" charset="-128"/>
                <a:cs typeface="Arial" charset="0"/>
              </a:rPr>
              <a:t> begun to track f</a:t>
            </a:r>
            <a:r>
              <a:rPr lang="en-US" sz="1000" dirty="0" err="1" smtClean="0">
                <a:ea typeface="ＭＳ Ｐゴシック" pitchFamily="34" charset="-128"/>
                <a:cs typeface="Arial" charset="0"/>
              </a:rPr>
              <a:t>unding</a:t>
            </a:r>
            <a:r>
              <a:rPr lang="en-US" sz="1000" dirty="0" smtClean="0">
                <a:ea typeface="ＭＳ Ｐゴシック" pitchFamily="34" charset="-128"/>
                <a:cs typeface="Arial" charset="0"/>
              </a:rPr>
              <a:t>  on</a:t>
            </a:r>
            <a:r>
              <a:rPr lang="en-US" sz="1000" baseline="0" dirty="0" smtClean="0">
                <a:ea typeface="ＭＳ Ｐゴシック" pitchFamily="34" charset="-128"/>
                <a:cs typeface="Arial" charset="0"/>
              </a:rPr>
              <a:t> </a:t>
            </a:r>
            <a:r>
              <a:rPr lang="en-US" sz="1000" dirty="0" smtClean="0">
                <a:ea typeface="ＭＳ Ｐゴシック" pitchFamily="34" charset="-128"/>
                <a:cs typeface="Arial" charset="0"/>
              </a:rPr>
              <a:t>gender equality. According</a:t>
            </a:r>
            <a:r>
              <a:rPr lang="en-US" sz="1000" baseline="0" dirty="0" smtClean="0">
                <a:ea typeface="ＭＳ Ｐゴシック" pitchFamily="34" charset="-128"/>
                <a:cs typeface="Arial" charset="0"/>
              </a:rPr>
              <a:t> to OECD,  i</a:t>
            </a:r>
            <a:r>
              <a:rPr lang="en-US" sz="1000" dirty="0" smtClean="0">
                <a:ea typeface="ＭＳ Ｐゴシック" pitchFamily="34" charset="-128"/>
                <a:cs typeface="Arial" charset="0"/>
              </a:rPr>
              <a:t>n 2009-10, the aid spent by DAC members on gender equality amounted USD 25 billion a year (annual average). Among DAC members, Germany gave the highest volume of gender equality focused aid, followed by the United Kingdom, France and Australia.  OECDs</a:t>
            </a:r>
            <a:r>
              <a:rPr lang="en-US" sz="1000" baseline="0" dirty="0" smtClean="0">
                <a:ea typeface="ＭＳ Ｐゴシック" pitchFamily="34" charset="-128"/>
                <a:cs typeface="Arial" charset="0"/>
              </a:rPr>
              <a:t> </a:t>
            </a:r>
            <a:r>
              <a:rPr lang="en-US" sz="1000" dirty="0" smtClean="0">
                <a:ea typeface="ＭＳ Ｐゴシック" pitchFamily="34" charset="-128"/>
                <a:cs typeface="Arial" charset="0"/>
              </a:rPr>
              <a:t>analyses data reported by DAC members on aid targeting gender equality, breaking the data down by sector and donor.</a:t>
            </a:r>
            <a:r>
              <a:rPr lang="en-US" sz="1000" baseline="0" dirty="0" smtClean="0">
                <a:ea typeface="ＭＳ Ｐゴシック" pitchFamily="34" charset="-128"/>
                <a:cs typeface="Arial" charset="0"/>
              </a:rPr>
              <a:t> </a:t>
            </a:r>
            <a:r>
              <a:rPr lang="en-GB" sz="1000" dirty="0" smtClean="0">
                <a:ea typeface="ＭＳ Ｐゴシック" pitchFamily="34" charset="-128"/>
                <a:cs typeface="Arial" charset="0"/>
              </a:rPr>
              <a:t>SIDA now only funding projects in certain organizational such as OCHA that are gender-sensitive. </a:t>
            </a:r>
          </a:p>
          <a:p>
            <a:endParaRPr lang="en-US" sz="1000" dirty="0" smtClean="0">
              <a:ea typeface="ＭＳ Ｐゴシック" pitchFamily="34" charset="-128"/>
              <a:cs typeface="Arial" charset="0"/>
            </a:endParaRPr>
          </a:p>
          <a:p>
            <a:endParaRPr lang="en-US" sz="1000" dirty="0" smtClean="0">
              <a:ea typeface="ＭＳ Ｐゴシック" pitchFamily="34" charset="-128"/>
              <a:cs typeface="Arial" charset="0"/>
            </a:endParaRPr>
          </a:p>
          <a:p>
            <a:endParaRPr lang="en-US" sz="1000" dirty="0" smtClean="0">
              <a:ea typeface="ＭＳ Ｐゴシック" pitchFamily="34" charset="-128"/>
              <a:cs typeface="Arial"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FEDFF2A-75C8-4042-B023-0C54FA03F1C2}" type="slidenum">
              <a:rPr lang="en-US" smtClean="0"/>
              <a:pPr eaLnBrk="1" hangingPunct="1"/>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B3334D2-0206-4A08-AFDC-27ECB84EDFB1}" type="slidenum">
              <a:rPr lang="en-US" smtClean="0"/>
              <a:pPr eaLnBrk="1" hangingPunct="1"/>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Pls</a:t>
            </a:r>
            <a:r>
              <a:rPr lang="en-GB" dirty="0" smtClean="0"/>
              <a:t> see the content modules 1, 2, and 6 of the UN Women basic course on gender, as well as proposed timeframe in the Rapporteur’s report.</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a:t>
            </a:fld>
            <a:endParaRPr lang="en-GB"/>
          </a:p>
        </p:txBody>
      </p:sp>
    </p:spTree>
    <p:extLst>
      <p:ext uri="{BB962C8B-B14F-4D97-AF65-F5344CB8AC3E}">
        <p14:creationId xmlns:p14="http://schemas.microsoft.com/office/powerpoint/2010/main" val="31079882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21</a:t>
            </a:fld>
            <a:endParaRPr lang="en-GB"/>
          </a:p>
        </p:txBody>
      </p:sp>
    </p:spTree>
    <p:extLst>
      <p:ext uri="{BB962C8B-B14F-4D97-AF65-F5344CB8AC3E}">
        <p14:creationId xmlns:p14="http://schemas.microsoft.com/office/powerpoint/2010/main" val="1791166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22</a:t>
            </a:fld>
            <a:endParaRPr lang="en-GB"/>
          </a:p>
        </p:txBody>
      </p:sp>
    </p:spTree>
    <p:extLst>
      <p:ext uri="{BB962C8B-B14F-4D97-AF65-F5344CB8AC3E}">
        <p14:creationId xmlns:p14="http://schemas.microsoft.com/office/powerpoint/2010/main" val="3901030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23</a:t>
            </a:fld>
            <a:endParaRPr lang="en-GB"/>
          </a:p>
        </p:txBody>
      </p:sp>
    </p:spTree>
    <p:extLst>
      <p:ext uri="{BB962C8B-B14F-4D97-AF65-F5344CB8AC3E}">
        <p14:creationId xmlns:p14="http://schemas.microsoft.com/office/powerpoint/2010/main" val="28180884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we will be developing the Gender Equality Strategic plan for 2014-17, I am wondering whether we should include some details about that there and also achievement from the 2012-13 plans. </a:t>
            </a:r>
          </a:p>
          <a:p>
            <a:endParaRPr lang="en-GB" dirty="0"/>
          </a:p>
          <a:p>
            <a:r>
              <a:rPr lang="en-US" dirty="0"/>
              <a:t>Provisions of the GESP </a:t>
            </a:r>
            <a:r>
              <a:rPr lang="en-US" dirty="0" smtClean="0"/>
              <a:t>(2012-13) applicable </a:t>
            </a:r>
            <a:r>
              <a:rPr lang="en-US" dirty="0"/>
              <a:t>to all OHCHR staff </a:t>
            </a:r>
          </a:p>
          <a:p>
            <a:r>
              <a:rPr lang="en-US" dirty="0" smtClean="0"/>
              <a:t>E-Performances</a:t>
            </a:r>
            <a:r>
              <a:rPr lang="en-US" dirty="0"/>
              <a:t>: 100% e-Performances for the 2013-14 cycle include at least one goal, action or success criteria related to the promotion of gender equality</a:t>
            </a:r>
          </a:p>
          <a:p>
            <a:endParaRPr lang="en-US" dirty="0"/>
          </a:p>
          <a:p>
            <a:r>
              <a:rPr lang="en-US" dirty="0"/>
              <a:t>Culture conducive to GE: Increased  number and percentage of FWA requests approved. As of April 2012: 15 approved for HRCSPD</a:t>
            </a:r>
          </a:p>
          <a:p>
            <a:endParaRPr lang="en-US" dirty="0"/>
          </a:p>
          <a:p>
            <a:r>
              <a:rPr lang="en-US" dirty="0"/>
              <a:t>Job openings and interviews: 100% OHCHR job openings as of Jan. 2013 include gender as competency. Panels ask questions to assess gender-sensitivity of candidates</a:t>
            </a:r>
          </a:p>
          <a:p>
            <a:endParaRPr lang="en-US" dirty="0"/>
          </a:p>
          <a:p>
            <a:r>
              <a:rPr lang="en-US" dirty="0"/>
              <a:t>Capacity building: on-line training on gender integration – ready by end 2013. To be made mandatory like the security training. </a:t>
            </a:r>
          </a:p>
          <a:p>
            <a:endParaRPr lang="en-US" dirty="0"/>
          </a:p>
          <a:p>
            <a:r>
              <a:rPr lang="en-US" dirty="0"/>
              <a:t>A gender perspective is systematically integrated in annual work plans (AWP) and reported on through Global Management Output 3 (gender perspective is integrated in all OHCHR policies, </a:t>
            </a:r>
            <a:r>
              <a:rPr lang="en-US" dirty="0" err="1"/>
              <a:t>programmes</a:t>
            </a:r>
            <a:r>
              <a:rPr lang="en-US" dirty="0"/>
              <a:t> and processes)</a:t>
            </a:r>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24</a:t>
            </a:fld>
            <a:endParaRPr lang="en-GB"/>
          </a:p>
        </p:txBody>
      </p:sp>
    </p:spTree>
    <p:extLst>
      <p:ext uri="{BB962C8B-B14F-4D97-AF65-F5344CB8AC3E}">
        <p14:creationId xmlns:p14="http://schemas.microsoft.com/office/powerpoint/2010/main" val="1750392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[text from our intranet)</a:t>
            </a:r>
          </a:p>
          <a:p>
            <a:r>
              <a:rPr lang="en-US" sz="1000" dirty="0" smtClean="0"/>
              <a:t>The </a:t>
            </a:r>
            <a:r>
              <a:rPr lang="en-US" sz="1000" dirty="0"/>
              <a:t>Gender Equality Strategic Plan and gender integration generally is to be implemented by all OHCHR staff, at Headquarters and in field presences, supported by an office-wide gender architecture, which includes:</a:t>
            </a:r>
          </a:p>
          <a:p>
            <a:endParaRPr lang="en-US" sz="1000" dirty="0"/>
          </a:p>
          <a:p>
            <a:r>
              <a:rPr lang="en-US" sz="1000" dirty="0"/>
              <a:t>· The Women’s Human Rights and Gender Section (WRGS), which includes two full-time staff members dedicated to gender integration work (contact sterada@ohchr.org; psob@ohchr.org) </a:t>
            </a:r>
          </a:p>
          <a:p>
            <a:endParaRPr lang="en-US" sz="1000" dirty="0"/>
          </a:p>
          <a:p>
            <a:r>
              <a:rPr lang="en-US" sz="1000" dirty="0"/>
              <a:t>· Regional gender advisors, who are gender experts working in the New York Office (contact curryg@un.org ), the regional field offices (Central America, Middle East, West Africa), providing advice on the integration of women’s human rights and gender perspectives in OHCHR work internationally, regionally and nationally (contact francoise.roth@un.org.pa ; ndarwazeh@ohchr.org; aubinama@yahoo.fr)</a:t>
            </a:r>
          </a:p>
          <a:p>
            <a:endParaRPr lang="en-US" sz="1000" dirty="0"/>
          </a:p>
          <a:p>
            <a:r>
              <a:rPr lang="en-US" sz="1000" dirty="0"/>
              <a:t>· Gender Facilitators who are staff members at HQs, strategically placed in Branches, Divisions and the New York Office, and whose responsibilities include, inter alia, the facilitation of gender integration in their entity (updated list and </a:t>
            </a:r>
            <a:r>
              <a:rPr lang="en-US" sz="1000" dirty="0" err="1"/>
              <a:t>ToR</a:t>
            </a:r>
            <a:r>
              <a:rPr lang="en-US" sz="1000" dirty="0"/>
              <a:t>)</a:t>
            </a:r>
          </a:p>
          <a:p>
            <a:endParaRPr lang="en-US" sz="1000" dirty="0"/>
          </a:p>
          <a:p>
            <a:r>
              <a:rPr lang="en-US" sz="1000" dirty="0"/>
              <a:t>· Gender focal points, who are human rights officers working in field presences with full time or ad hoc responsibilities in gender integration </a:t>
            </a:r>
          </a:p>
          <a:p>
            <a:endParaRPr lang="en-US" sz="1000" dirty="0"/>
          </a:p>
          <a:p>
            <a:r>
              <a:rPr lang="en-US" sz="1000" dirty="0"/>
              <a:t>· Departmental Focal Points for Women, who are elected members of the Staff Committee, with responsibility for monitoring the advancement of women within the Secretariat (contact GMendozaSolorio@ohchr.org; mgbianchi@ohchr.org )</a:t>
            </a:r>
          </a:p>
          <a:p>
            <a:endParaRPr lang="en-US" sz="1000" dirty="0"/>
          </a:p>
          <a:p>
            <a:r>
              <a:rPr lang="en-US" sz="1000" dirty="0"/>
              <a:t>· The Senior Human Rights Adviser on Sexual Orientation and Gender Identity and other OHCHR colleagues with assigned responsibility for sexual orientation and gender identity-related human rights issues in New York, Geneva and the field (contact radcliffe@un.org) </a:t>
            </a:r>
          </a:p>
          <a:p>
            <a:endParaRPr lang="en-US" sz="1000" dirty="0"/>
          </a:p>
          <a:p>
            <a:endParaRPr lang="en-GB" sz="1000" dirty="0"/>
          </a:p>
        </p:txBody>
      </p:sp>
      <p:sp>
        <p:nvSpPr>
          <p:cNvPr id="4" name="Slide Number Placeholder 3"/>
          <p:cNvSpPr>
            <a:spLocks noGrp="1"/>
          </p:cNvSpPr>
          <p:nvPr>
            <p:ph type="sldNum" sz="quarter" idx="10"/>
          </p:nvPr>
        </p:nvSpPr>
        <p:spPr/>
        <p:txBody>
          <a:bodyPr/>
          <a:lstStyle/>
          <a:p>
            <a:fld id="{F5E01116-F6B8-4008-8666-BEEADF04B037}" type="slidenum">
              <a:rPr lang="en-GB" smtClean="0"/>
              <a:t>25</a:t>
            </a:fld>
            <a:endParaRPr lang="en-GB"/>
          </a:p>
        </p:txBody>
      </p:sp>
    </p:spTree>
    <p:extLst>
      <p:ext uri="{BB962C8B-B14F-4D97-AF65-F5344CB8AC3E}">
        <p14:creationId xmlns:p14="http://schemas.microsoft.com/office/powerpoint/2010/main" val="1479161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 think it would be better to have a slide where we can click and view sample language depending on whether we are manager, professional or GS staff, by Division. See sample language developed by Divisions.</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26</a:t>
            </a:fld>
            <a:endParaRPr lang="en-GB"/>
          </a:p>
        </p:txBody>
      </p:sp>
    </p:spTree>
    <p:extLst>
      <p:ext uri="{BB962C8B-B14F-4D97-AF65-F5344CB8AC3E}">
        <p14:creationId xmlns:p14="http://schemas.microsoft.com/office/powerpoint/2010/main" val="134687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idem</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27</a:t>
            </a:fld>
            <a:endParaRPr lang="en-GB"/>
          </a:p>
        </p:txBody>
      </p:sp>
    </p:spTree>
    <p:extLst>
      <p:ext uri="{BB962C8B-B14F-4D97-AF65-F5344CB8AC3E}">
        <p14:creationId xmlns:p14="http://schemas.microsoft.com/office/powerpoint/2010/main" val="17168088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idem</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28</a:t>
            </a:fld>
            <a:endParaRPr lang="en-GB"/>
          </a:p>
        </p:txBody>
      </p:sp>
    </p:spTree>
    <p:extLst>
      <p:ext uri="{BB962C8B-B14F-4D97-AF65-F5344CB8AC3E}">
        <p14:creationId xmlns:p14="http://schemas.microsoft.com/office/powerpoint/2010/main" val="865049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Need to further develop this and make it more concrete </a:t>
            </a:r>
            <a:r>
              <a:rPr lang="en-GB" dirty="0" smtClean="0"/>
              <a:t>also.</a:t>
            </a:r>
          </a:p>
          <a:p>
            <a:endParaRPr lang="en-GB" dirty="0" smtClean="0"/>
          </a:p>
          <a:p>
            <a:r>
              <a:rPr lang="en-GB" dirty="0" smtClean="0"/>
              <a:t>See: </a:t>
            </a:r>
            <a:r>
              <a:rPr lang="en-US" sz="1200" kern="1200" dirty="0" smtClean="0">
                <a:solidFill>
                  <a:schemeClr val="tx1"/>
                </a:solidFill>
                <a:effectLst/>
                <a:latin typeface="+mn-lt"/>
                <a:ea typeface="+mn-ea"/>
                <a:cs typeface="+mn-cs"/>
                <a:hlinkClick r:id="rId3"/>
              </a:rPr>
              <a:t>Integrating Human Rights and Gender Equality in Evaluation </a:t>
            </a:r>
            <a:r>
              <a:rPr lang="en-US" sz="1200" kern="1200" dirty="0" smtClean="0">
                <a:solidFill>
                  <a:schemeClr val="tx1"/>
                </a:solidFill>
                <a:effectLst/>
                <a:latin typeface="+mn-lt"/>
                <a:ea typeface="+mn-ea"/>
                <a:cs typeface="+mn-cs"/>
              </a:rPr>
              <a:t>Towards UNEG Guidance</a:t>
            </a:r>
            <a:br>
              <a:rPr lang="en-US" sz="1200" kern="1200" dirty="0" smtClean="0">
                <a:solidFill>
                  <a:schemeClr val="tx1"/>
                </a:solidFill>
                <a:effectLst/>
                <a:latin typeface="+mn-lt"/>
                <a:ea typeface="+mn-ea"/>
                <a:cs typeface="+mn-cs"/>
              </a:rPr>
            </a:br>
            <a:endParaRPr lang="en-GB" dirty="0" smtClean="0"/>
          </a:p>
          <a:p>
            <a:r>
              <a:rPr lang="en-US" sz="1200" kern="1200" dirty="0" smtClean="0">
                <a:solidFill>
                  <a:schemeClr val="tx1"/>
                </a:solidFill>
                <a:latin typeface="+mn-lt"/>
                <a:ea typeface="+mn-ea"/>
                <a:cs typeface="+mn-cs"/>
              </a:rPr>
              <a:t>Kane: A rights-based approach requires the conceptualization and implementation of policies and </a:t>
            </a:r>
            <a:r>
              <a:rPr lang="en-US" sz="1200" kern="1200" dirty="0" err="1" smtClean="0">
                <a:solidFill>
                  <a:schemeClr val="tx1"/>
                </a:solidFill>
                <a:latin typeface="+mn-lt"/>
                <a:ea typeface="+mn-ea"/>
                <a:cs typeface="+mn-cs"/>
              </a:rPr>
              <a:t>programmes</a:t>
            </a:r>
            <a:r>
              <a:rPr lang="en-US" sz="1200" kern="1200" dirty="0" smtClean="0">
                <a:solidFill>
                  <a:schemeClr val="tx1"/>
                </a:solidFill>
                <a:latin typeface="+mn-lt"/>
                <a:ea typeface="+mn-ea"/>
                <a:cs typeface="+mn-cs"/>
              </a:rPr>
              <a:t> in the context of an overarching question: how do they support the realization of human rights? As ends in themselves, human rights are not subsidiary to any other goal we might pursue.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29</a:t>
            </a:fld>
            <a:endParaRPr lang="en-GB"/>
          </a:p>
        </p:txBody>
      </p:sp>
    </p:spTree>
    <p:extLst>
      <p:ext uri="{BB962C8B-B14F-4D97-AF65-F5344CB8AC3E}">
        <p14:creationId xmlns:p14="http://schemas.microsoft.com/office/powerpoint/2010/main" val="2527609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31</a:t>
            </a:fld>
            <a:endParaRPr lang="en-GB"/>
          </a:p>
        </p:txBody>
      </p:sp>
    </p:spTree>
    <p:extLst>
      <p:ext uri="{BB962C8B-B14F-4D97-AF65-F5344CB8AC3E}">
        <p14:creationId xmlns:p14="http://schemas.microsoft.com/office/powerpoint/2010/main" val="1501243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a:t>
            </a:fld>
            <a:endParaRPr lang="en-GB"/>
          </a:p>
        </p:txBody>
      </p:sp>
    </p:spTree>
    <p:extLst>
      <p:ext uri="{BB962C8B-B14F-4D97-AF65-F5344CB8AC3E}">
        <p14:creationId xmlns:p14="http://schemas.microsoft.com/office/powerpoint/2010/main" val="3112887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32</a:t>
            </a:fld>
            <a:endParaRPr lang="en-GB"/>
          </a:p>
        </p:txBody>
      </p:sp>
    </p:spTree>
    <p:extLst>
      <p:ext uri="{BB962C8B-B14F-4D97-AF65-F5344CB8AC3E}">
        <p14:creationId xmlns:p14="http://schemas.microsoft.com/office/powerpoint/2010/main" val="21494294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GB" sz="1000" b="1" dirty="0" smtClean="0">
                <a:solidFill>
                  <a:srgbClr val="C00000"/>
                </a:solidFill>
              </a:rPr>
              <a:t>What is g</a:t>
            </a:r>
            <a:r>
              <a:rPr lang="en-US" sz="1000" b="1" dirty="0" smtClean="0"/>
              <a:t>ender integration </a:t>
            </a:r>
            <a:r>
              <a:rPr lang="en-US" sz="1000" dirty="0" smtClean="0"/>
              <a:t>(or gender mainstreaming as more commonly called it the UN) ?</a:t>
            </a:r>
          </a:p>
          <a:p>
            <a:pPr>
              <a:defRPr/>
            </a:pPr>
            <a:endParaRPr lang="en-US" sz="1000" dirty="0" smtClean="0"/>
          </a:p>
          <a:p>
            <a:pPr>
              <a:defRPr/>
            </a:pPr>
            <a:r>
              <a:rPr lang="en-US" sz="1000" dirty="0" smtClean="0"/>
              <a:t>• Gender integration is a methodology or strategy, which ultimate goal is to achieve gender equality and fight gender-based discrimination</a:t>
            </a:r>
          </a:p>
          <a:p>
            <a:pPr>
              <a:defRPr/>
            </a:pPr>
            <a:r>
              <a:rPr lang="en-US" sz="1000" dirty="0" smtClean="0"/>
              <a:t>• Process of assessing the implications for women and men of any planned policies or </a:t>
            </a:r>
            <a:r>
              <a:rPr lang="en-US" sz="1000" dirty="0" err="1" smtClean="0"/>
              <a:t>programmes</a:t>
            </a:r>
            <a:r>
              <a:rPr lang="en-US" sz="1000" dirty="0" smtClean="0"/>
              <a:t>, in all areas and at all levels. </a:t>
            </a:r>
          </a:p>
          <a:p>
            <a:pPr>
              <a:defRPr/>
            </a:pPr>
            <a:endParaRPr lang="en-US" sz="1000" dirty="0" smtClean="0"/>
          </a:p>
          <a:p>
            <a:pPr>
              <a:defRPr/>
            </a:pPr>
            <a:r>
              <a:rPr lang="en-US" sz="1000" dirty="0" smtClean="0"/>
              <a:t>It is therefore not an end in itself but rather a means, constituted of several tools such as:</a:t>
            </a:r>
          </a:p>
          <a:p>
            <a:pPr marL="171450" indent="-171450">
              <a:buFont typeface="Arial" pitchFamily="34" charset="0"/>
              <a:buChar char="•"/>
              <a:defRPr/>
            </a:pPr>
            <a:r>
              <a:rPr lang="en-US" sz="1000" dirty="0" smtClean="0"/>
              <a:t>Gender-balance (striving to have the equal number of women and men)</a:t>
            </a:r>
          </a:p>
          <a:p>
            <a:pPr marL="171450" indent="-171450">
              <a:buFont typeface="Arial" pitchFamily="34" charset="0"/>
              <a:buChar char="•"/>
              <a:defRPr/>
            </a:pPr>
            <a:r>
              <a:rPr lang="en-US" sz="1000" dirty="0" smtClean="0"/>
              <a:t>Gender analysis (tool to diagnose difference between women and men in terms of condition and access to resources)</a:t>
            </a:r>
          </a:p>
          <a:p>
            <a:pPr marL="171450" indent="-171450">
              <a:buFont typeface="Arial" pitchFamily="34" charset="0"/>
              <a:buChar char="•"/>
              <a:defRPr/>
            </a:pPr>
            <a:r>
              <a:rPr lang="en-US" sz="1000" dirty="0" smtClean="0"/>
              <a:t>Gender in planning (making sure a gender perspective is integrated at all stages of the planning process)</a:t>
            </a:r>
          </a:p>
          <a:p>
            <a:pPr marL="171450" indent="-171450">
              <a:buFont typeface="Arial" pitchFamily="34" charset="0"/>
              <a:buChar char="•"/>
              <a:defRPr/>
            </a:pPr>
            <a:r>
              <a:rPr lang="en-US" sz="1000" dirty="0" smtClean="0"/>
              <a:t>Gender-sensitive language/images (way to fight stereotypes in languages or images) </a:t>
            </a:r>
          </a:p>
          <a:p>
            <a:pPr>
              <a:defRPr/>
            </a:pPr>
            <a:endParaRPr lang="en-GB" sz="1000"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31F7114-2B8F-43C9-911B-D2B259CF0C20}" type="slidenum">
              <a:rPr lang="en-US" smtClean="0"/>
              <a:pPr eaLnBrk="1" hangingPunct="1"/>
              <a:t>33</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presentation, simplified checklist and exercise on gender analysis prepared for the diplomats</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34</a:t>
            </a:fld>
            <a:endParaRPr lang="en-GB"/>
          </a:p>
        </p:txBody>
      </p:sp>
    </p:spTree>
    <p:extLst>
      <p:ext uri="{BB962C8B-B14F-4D97-AF65-F5344CB8AC3E}">
        <p14:creationId xmlns:p14="http://schemas.microsoft.com/office/powerpoint/2010/main" val="8490066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0" lvl="1">
              <a:buFont typeface="Arial" pitchFamily="34" charset="0"/>
              <a:buChar char="•"/>
              <a:defRPr/>
            </a:pPr>
            <a:r>
              <a:rPr lang="en-US" dirty="0"/>
              <a:t>Formal requests for information from governmental institutions;</a:t>
            </a:r>
          </a:p>
          <a:p>
            <a:pPr marL="0" lvl="1">
              <a:buFont typeface="Arial" pitchFamily="34" charset="0"/>
              <a:buChar char="•"/>
              <a:defRPr/>
            </a:pPr>
            <a:r>
              <a:rPr lang="en-US" dirty="0"/>
              <a:t>Legal research on protection gaps </a:t>
            </a:r>
          </a:p>
          <a:p>
            <a:pPr marL="0" lvl="1">
              <a:buFont typeface="Arial" pitchFamily="34" charset="0"/>
              <a:buChar char="•"/>
              <a:defRPr/>
            </a:pPr>
            <a:r>
              <a:rPr lang="en-GB" dirty="0"/>
              <a:t>Interviews and surveys (including with women alone);</a:t>
            </a:r>
          </a:p>
          <a:p>
            <a:pPr marL="0" lvl="1">
              <a:buFont typeface="Arial" pitchFamily="34" charset="0"/>
              <a:buChar char="•"/>
              <a:defRPr/>
            </a:pPr>
            <a:r>
              <a:rPr lang="en-US" dirty="0"/>
              <a:t>Mapping and research through NGOs</a:t>
            </a:r>
          </a:p>
          <a:p>
            <a:endParaRPr lang="en-GB"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35</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685800" lvl="1">
              <a:buFont typeface="Arial" pitchFamily="34" charset="0"/>
              <a:buChar char="•"/>
              <a:defRPr/>
            </a:pPr>
            <a:r>
              <a:rPr lang="en-US" dirty="0" smtClean="0"/>
              <a:t>Formal requests for information from governmental institutions;</a:t>
            </a:r>
          </a:p>
          <a:p>
            <a:pPr marL="685800" lvl="1">
              <a:buFont typeface="Arial" pitchFamily="34" charset="0"/>
              <a:buChar char="•"/>
              <a:defRPr/>
            </a:pPr>
            <a:r>
              <a:rPr lang="en-US" dirty="0" smtClean="0"/>
              <a:t>Legal research on protection gaps </a:t>
            </a:r>
          </a:p>
          <a:p>
            <a:pPr marL="685800" lvl="1">
              <a:buFont typeface="Arial" pitchFamily="34" charset="0"/>
              <a:buChar char="•"/>
              <a:defRPr/>
            </a:pPr>
            <a:r>
              <a:rPr lang="en-GB" dirty="0" smtClean="0"/>
              <a:t>Interviews and surveys (including with women alone);</a:t>
            </a:r>
          </a:p>
          <a:p>
            <a:pPr marL="685800" lvl="1">
              <a:buFont typeface="Arial" pitchFamily="34" charset="0"/>
              <a:buChar char="•"/>
              <a:defRPr/>
            </a:pPr>
            <a:r>
              <a:rPr lang="en-US" dirty="0" smtClean="0"/>
              <a:t>Mapping and research through NGOs</a:t>
            </a:r>
          </a:p>
          <a:p>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36</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Women should be involved at all levels of reporting and decision-making.  But simply having more women in an organization is not enough to guarantee gender-sensitive reporting.  The choices made about what is reported and the way the report is written contributes to the promotion of gender equality or the lack thereof. It’s important for both not to be isolated in gender-based ghettos and to avoid any separation on gender lines in terms of who writes about what.  </a:t>
            </a:r>
          </a:p>
          <a:p>
            <a:r>
              <a:rPr lang="en-GB" dirty="0"/>
              <a:t> </a:t>
            </a:r>
          </a:p>
          <a:p>
            <a:r>
              <a:rPr lang="en-GB" dirty="0"/>
              <a:t>The same way as journalists, both female and male, can play a role in changing attitudes to women and gender-based stereotypes, reporting in a more institutional context can make a difference.</a:t>
            </a:r>
          </a:p>
          <a:p>
            <a:endParaRPr lang="en-GB" dirty="0"/>
          </a:p>
          <a:p>
            <a:endParaRPr lang="en-GB" dirty="0"/>
          </a:p>
          <a:p>
            <a:r>
              <a:rPr lang="en-GB" dirty="0"/>
              <a:t>One of the first things journalists are taught is that each story must answer the questions: WHAT, WHERE, WHEN, WHO, WHY and HOW.  The same device can be applied for practicing gender-sensitive reporting for the UN.</a:t>
            </a:r>
          </a:p>
          <a:p>
            <a:endParaRPr lang="en-GB" dirty="0"/>
          </a:p>
          <a:p>
            <a:r>
              <a:rPr lang="en-GB" dirty="0"/>
              <a:t>When writing a mission report, project report or documenting a situation (HR violation), always try to ask yourself the following questions.</a:t>
            </a:r>
          </a:p>
          <a:p>
            <a:r>
              <a:rPr lang="en-GB" dirty="0"/>
              <a:t> </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37</a:t>
            </a:fld>
            <a:endParaRPr lang="en-GB"/>
          </a:p>
        </p:txBody>
      </p:sp>
    </p:spTree>
    <p:extLst>
      <p:ext uri="{BB962C8B-B14F-4D97-AF65-F5344CB8AC3E}">
        <p14:creationId xmlns:p14="http://schemas.microsoft.com/office/powerpoint/2010/main" val="1435011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Gender-sensitive reporting is not only about sources and content.  It is also about the language we use in writing reports. </a:t>
            </a:r>
          </a:p>
          <a:p>
            <a:r>
              <a:rPr lang="en-GB" dirty="0"/>
              <a:t> </a:t>
            </a:r>
          </a:p>
          <a:p>
            <a:r>
              <a:rPr lang="en-GB" dirty="0"/>
              <a:t>Language is a dynamic and socially-informed tool.  To be truly equal, women must be seen and heard to be equal.  This means eliminating language that misrepresents, excludes or offends women.  </a:t>
            </a:r>
          </a:p>
          <a:p>
            <a:r>
              <a:rPr lang="en-GB" dirty="0"/>
              <a:t> </a:t>
            </a:r>
          </a:p>
          <a:p>
            <a:r>
              <a:rPr lang="en-GB" dirty="0"/>
              <a:t>Careful use of language and images in reports will give a more accurate reflection of your audience or readership, and this can positively affect people’s consciousness over time.  </a:t>
            </a:r>
          </a:p>
          <a:p>
            <a:r>
              <a:rPr lang="en-GB" dirty="0"/>
              <a:t> </a:t>
            </a:r>
          </a:p>
          <a:p>
            <a:r>
              <a:rPr lang="en-GB" dirty="0"/>
              <a:t>As UN staff engaged in gender equality, you can be proactive in changing perceptions about people in a society by using new terms regularly, or explaining why a term has become negative and not acceptable to a group of people.</a:t>
            </a:r>
          </a:p>
          <a:p>
            <a:endParaRPr lang="en-GB" dirty="0"/>
          </a:p>
          <a:p>
            <a:r>
              <a:rPr lang="en-GB" dirty="0"/>
              <a:t>1) </a:t>
            </a:r>
            <a:r>
              <a:rPr lang="en-GB" b="1" dirty="0"/>
              <a:t>Avoid using “man” as a generic noun</a:t>
            </a:r>
            <a:endParaRPr lang="en-GB" dirty="0"/>
          </a:p>
          <a:p>
            <a:r>
              <a:rPr lang="en-GB" dirty="0"/>
              <a:t>The English language tends to use “man” as a generic noun.  It is as if men represent the whole human race.</a:t>
            </a:r>
          </a:p>
          <a:p>
            <a:endParaRPr lang="en-GB" b="1" dirty="0"/>
          </a:p>
          <a:p>
            <a:r>
              <a:rPr lang="en-GB" b="1" dirty="0"/>
              <a:t>2) Avoid using “he” as a generic pronoun</a:t>
            </a:r>
            <a:endParaRPr lang="en-GB" dirty="0"/>
          </a:p>
          <a:p>
            <a:r>
              <a:rPr lang="en-GB" dirty="0"/>
              <a:t> Unless the gender of the subject is known and is relevant to the context, avoid using “he” as a generic pronoun.  </a:t>
            </a:r>
          </a:p>
          <a:p>
            <a:endParaRPr lang="en-GB" dirty="0"/>
          </a:p>
          <a:p>
            <a:r>
              <a:rPr lang="en-GB" b="1" dirty="0"/>
              <a:t>3) Avoid associating men and women with certain professions</a:t>
            </a:r>
            <a:endParaRPr lang="en-GB" dirty="0"/>
          </a:p>
          <a:p>
            <a:r>
              <a:rPr lang="en-GB" dirty="0"/>
              <a:t>It’s common to associate men and women with certain professions. Try to use gender-neutral terms to name these professions.  </a:t>
            </a:r>
          </a:p>
          <a:p>
            <a:endParaRPr lang="en-GB" dirty="0"/>
          </a:p>
          <a:p>
            <a:r>
              <a:rPr lang="en-GB" b="1" dirty="0"/>
              <a:t>4) </a:t>
            </a:r>
            <a:r>
              <a:rPr lang="en-GB" b="1" dirty="0">
                <a:latin typeface="Arial" charset="0"/>
                <a:ea typeface="ＭＳ Ｐゴシック" pitchFamily="-108" charset="-128"/>
                <a:cs typeface="Arial" charset="0"/>
              </a:rPr>
              <a:t>Avoid the “woman and children” categorization as “vulnerable”</a:t>
            </a:r>
          </a:p>
          <a:p>
            <a:r>
              <a:rPr lang="en-GB" dirty="0"/>
              <a:t>Women constitute 50%of the world population and has to be acknowledge and analysed in all spheres of life. The categorization obscures the fact that different human rights guarantees may apply to women and to children and reinforces the historical tendency to make concerns for women’s HR, derivative of their roles as mothers, rather than recognizing their status as independent rights holders.</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38</a:t>
            </a:fld>
            <a:endParaRPr lang="en-GB"/>
          </a:p>
        </p:txBody>
      </p:sp>
    </p:spTree>
    <p:extLst>
      <p:ext uri="{BB962C8B-B14F-4D97-AF65-F5344CB8AC3E}">
        <p14:creationId xmlns:p14="http://schemas.microsoft.com/office/powerpoint/2010/main" val="25681736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CFE4BA5-8300-49D4-A333-9878267A2A1B}" type="slidenum">
              <a:rPr lang="en-US" smtClean="0"/>
              <a:pPr eaLnBrk="1" hangingPunct="1"/>
              <a:t>39</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40</a:t>
            </a:fld>
            <a:endParaRPr lang="en-GB"/>
          </a:p>
        </p:txBody>
      </p:sp>
    </p:spTree>
    <p:extLst>
      <p:ext uri="{BB962C8B-B14F-4D97-AF65-F5344CB8AC3E}">
        <p14:creationId xmlns:p14="http://schemas.microsoft.com/office/powerpoint/2010/main" val="9014404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Source: UNAIDS’ Operational Guide on Gender and HIV/AIDS: a Rights-Based Approach.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41</a:t>
            </a:fld>
            <a:endParaRPr lang="en-GB"/>
          </a:p>
        </p:txBody>
      </p:sp>
    </p:spTree>
    <p:extLst>
      <p:ext uri="{BB962C8B-B14F-4D97-AF65-F5344CB8AC3E}">
        <p14:creationId xmlns:p14="http://schemas.microsoft.com/office/powerpoint/2010/main" val="3147515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4</a:t>
            </a:fld>
            <a:endParaRPr lang="en-GB"/>
          </a:p>
        </p:txBody>
      </p:sp>
    </p:spTree>
    <p:extLst>
      <p:ext uri="{BB962C8B-B14F-4D97-AF65-F5344CB8AC3E}">
        <p14:creationId xmlns:p14="http://schemas.microsoft.com/office/powerpoint/2010/main" val="1132291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Angela Kane Statement: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November of last year, I led an Inter-agency Gender Mission to Afghanistan of six UN agencies and one Government/NGO. International pressure, both from Governments and non-governmental organizations, forced the UN agencies on the ground to face head-on the treatment of women by the Taliban. The Gender Mission resulted in the development of a coherent set of guidelines for field staff in Afghanistan for implementing a principle-</a:t>
            </a:r>
            <a:r>
              <a:rPr lang="en-US" sz="1200" kern="1200" dirty="0" err="1" smtClean="0">
                <a:solidFill>
                  <a:schemeClr val="tx1"/>
                </a:solidFill>
                <a:latin typeface="+mn-lt"/>
                <a:ea typeface="+mn-ea"/>
                <a:cs typeface="+mn-cs"/>
              </a:rPr>
              <a:t>centred</a:t>
            </a:r>
            <a:r>
              <a:rPr lang="en-US" sz="1200" kern="1200" dirty="0" smtClean="0">
                <a:solidFill>
                  <a:schemeClr val="tx1"/>
                </a:solidFill>
                <a:latin typeface="+mn-lt"/>
                <a:ea typeface="+mn-ea"/>
                <a:cs typeface="+mn-cs"/>
              </a:rPr>
              <a:t> approach, with indicators for measuring progress on gender issues. This in turn has led to the adoption of a gender sensitive Strategic Framework for the country. ACC is now in the process of developing generic guidelines for the UN system to serve as a strategic framework for response to, and recovery from, crisis situations. Based on the Afghanistan experience, it has been accepted that any such framework must be developed in a way that clearly incorporates gender considerations. Moreover, a Gender Adviser and a Human Rights expert are shortly to be put on the ground working closely together directly under the Resident Coordinator.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used the Afghanistan example because I believe that it embodies the strength of a rights-based approach, that also incorporates a gender perspective. Activities to address humanitarian needs will ultimately fail if we do not also address why rights are denied and violated. Equality and non-discrimination on the basis of sex are at the core of human rights. Thus, attention to human rights without a focus on non-discrimination and equality will remain incomplete</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While the situation of women in Afghanistan may represent an extreme, denial of rights to women is common in developed and developing countries alike. In some instances such denial may be subtle, in others open and blunt. The rights question is not limited to humanitarian emergencies, it is just as relevant in routine development cooperation or in refugee situations. </a:t>
            </a:r>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42</a:t>
            </a:fld>
            <a:endParaRPr lang="en-GB"/>
          </a:p>
        </p:txBody>
      </p:sp>
    </p:spTree>
    <p:extLst>
      <p:ext uri="{BB962C8B-B14F-4D97-AF65-F5344CB8AC3E}">
        <p14:creationId xmlns:p14="http://schemas.microsoft.com/office/powerpoint/2010/main" val="269499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5</a:t>
            </a:fld>
            <a:endParaRPr lang="en-GB"/>
          </a:p>
        </p:txBody>
      </p:sp>
    </p:spTree>
    <p:extLst>
      <p:ext uri="{BB962C8B-B14F-4D97-AF65-F5344CB8AC3E}">
        <p14:creationId xmlns:p14="http://schemas.microsoft.com/office/powerpoint/2010/main" val="733896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6</a:t>
            </a:fld>
            <a:endParaRPr lang="en-GB"/>
          </a:p>
        </p:txBody>
      </p:sp>
    </p:spTree>
    <p:extLst>
      <p:ext uri="{BB962C8B-B14F-4D97-AF65-F5344CB8AC3E}">
        <p14:creationId xmlns:p14="http://schemas.microsoft.com/office/powerpoint/2010/main" val="287295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legal instruments in place that go beyond basic human</a:t>
            </a:r>
            <a:r>
              <a:rPr lang="en-GB" baseline="0" dirty="0" smtClean="0"/>
              <a:t> rights to ensure equal protection of the genders. Examples of why this is so. </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7</a:t>
            </a:fld>
            <a:endParaRPr lang="en-GB"/>
          </a:p>
        </p:txBody>
      </p:sp>
    </p:spTree>
    <p:extLst>
      <p:ext uri="{BB962C8B-B14F-4D97-AF65-F5344CB8AC3E}">
        <p14:creationId xmlns:p14="http://schemas.microsoft.com/office/powerpoint/2010/main" val="1245818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Develop examples?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rights-based approach requires the conceptualization and implementation of policies and </a:t>
            </a:r>
            <a:r>
              <a:rPr lang="en-US" sz="1200" kern="1200" dirty="0" err="1" smtClean="0">
                <a:solidFill>
                  <a:schemeClr val="tx1"/>
                </a:solidFill>
                <a:latin typeface="+mn-lt"/>
                <a:ea typeface="+mn-ea"/>
                <a:cs typeface="+mn-cs"/>
              </a:rPr>
              <a:t>programmes</a:t>
            </a:r>
            <a:r>
              <a:rPr lang="en-US" sz="1200" kern="1200" dirty="0" smtClean="0">
                <a:solidFill>
                  <a:schemeClr val="tx1"/>
                </a:solidFill>
                <a:latin typeface="+mn-lt"/>
                <a:ea typeface="+mn-ea"/>
                <a:cs typeface="+mn-cs"/>
              </a:rPr>
              <a:t> in the context of an overarching question: how do they support the realization of human rights? As ends in themselves, human rights are not subsidiary to any other goal we might pursue. To repeat, the right to non-discrimination and gender equality is critical to the rights-based approach. In fact, non-discrimination is perhaps the most fundamental principle in the realization of human rights. Thus, without full attention to gender equality in our efforts to realize human rights, we will fail in a most fundamental aspect of our common responsibility. As such, the rights-based approach does not replace the gender mainstreaming strategy. Instead, both approaches reinforce each other, and should be applied simultaneously.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5E01116-F6B8-4008-8666-BEEADF04B037}" type="slidenum">
              <a:rPr lang="en-GB" smtClean="0"/>
              <a:t>8</a:t>
            </a:fld>
            <a:endParaRPr lang="en-GB"/>
          </a:p>
        </p:txBody>
      </p:sp>
    </p:spTree>
    <p:extLst>
      <p:ext uri="{BB962C8B-B14F-4D97-AF65-F5344CB8AC3E}">
        <p14:creationId xmlns:p14="http://schemas.microsoft.com/office/powerpoint/2010/main" val="2409845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000" b="1" dirty="0" smtClean="0"/>
              <a:t>Why integrate gender? Moral imperative</a:t>
            </a:r>
          </a:p>
          <a:p>
            <a:endParaRPr lang="en-US" sz="1000" b="1" dirty="0" smtClean="0"/>
          </a:p>
          <a:p>
            <a:r>
              <a:rPr lang="en-US" sz="1000" b="1" dirty="0" smtClean="0"/>
              <a:t>Gender-discrimination costs life</a:t>
            </a:r>
          </a:p>
          <a:p>
            <a:endParaRPr lang="en-US" sz="1000" dirty="0" smtClean="0"/>
          </a:p>
          <a:p>
            <a:r>
              <a:rPr lang="en-US" sz="1000" dirty="0" smtClean="0"/>
              <a:t>Oxfam international study (2005) on consequences of tsunami in Aceh </a:t>
            </a:r>
          </a:p>
          <a:p>
            <a:r>
              <a:rPr lang="en-US" sz="1000" dirty="0" smtClean="0"/>
              <a:t>Death toll showing that the tragedy disproportionally affected women – up to 4 times more women dead than men</a:t>
            </a:r>
          </a:p>
          <a:p>
            <a:pPr>
              <a:buFontTx/>
              <a:buChar char="-"/>
            </a:pPr>
            <a:r>
              <a:rPr lang="en-US" sz="1000" dirty="0" smtClean="0"/>
              <a:t>Biological differences-- men generally physically stronger</a:t>
            </a:r>
          </a:p>
          <a:p>
            <a:pPr>
              <a:buFontTx/>
              <a:buChar char="-"/>
            </a:pPr>
            <a:r>
              <a:rPr lang="en-US" sz="1000" dirty="0" smtClean="0"/>
              <a:t>Socially constructed differences – men taught to swim, men where out fishing at sea, or on errands while women were indoors at home with the children on a Sunday morning, while many men were. Women looking after children at the time of the tidal wave were trying to save their children, while men away from the house were able to dedicate more of their efforts to saving themselves. Many of the men of the region had left to seek work elsewhere, while women stayed behind in their home community, which was almost completely wiped out by the wave.</a:t>
            </a:r>
          </a:p>
          <a:p>
            <a:endParaRPr lang="en-US" sz="1000" dirty="0" smtClean="0"/>
          </a:p>
          <a:p>
            <a:r>
              <a:rPr lang="en-US" sz="1000" dirty="0" smtClean="0"/>
              <a:t>Another example:</a:t>
            </a:r>
          </a:p>
          <a:p>
            <a:r>
              <a:rPr lang="en-GB" sz="1000" dirty="0" smtClean="0"/>
              <a:t>India’s 2011 census reveal that in the age group 0-6 years, the gender ratio is 914 girls to 1000 boys. Which means, for every 1000 boys, there are at least about 60-70 girls under the age of 6 years who were killed before or within 6 years after birth.]</a:t>
            </a:r>
          </a:p>
          <a:p>
            <a:endParaRPr lang="en-GB" sz="1000" dirty="0" smtClean="0"/>
          </a:p>
          <a:p>
            <a:r>
              <a:rPr lang="en-GB" sz="1000" dirty="0" smtClean="0"/>
              <a:t>Most gender-based discrimination in the world affect women, but there are cases where men are affected (e.g. gender disparity in education in Latin America in favour our girls – see e.g. in slide 8, or practice of canning of men in prison in East Asia)</a:t>
            </a:r>
          </a:p>
          <a:p>
            <a:endParaRPr lang="en-GB" sz="1000" dirty="0"/>
          </a:p>
          <a:p>
            <a:r>
              <a:rPr lang="en-GB" sz="1000" dirty="0" smtClean="0"/>
              <a:t>If you have other examples, it might be good as OHCHR are not quite familiar with those.</a:t>
            </a:r>
          </a:p>
          <a:p>
            <a:r>
              <a:rPr lang="en-GB" sz="1000" dirty="0" smtClean="0"/>
              <a:t/>
            </a:r>
            <a:br>
              <a:rPr lang="en-GB" sz="1000" dirty="0" smtClean="0"/>
            </a:br>
            <a:r>
              <a:rPr lang="en-GB" sz="1000" b="1" dirty="0" smtClean="0"/>
              <a:t>Gender-based discrimination is often hidden</a:t>
            </a:r>
          </a:p>
          <a:p>
            <a:endParaRPr lang="en-GB" sz="1000" b="1" dirty="0" smtClean="0"/>
          </a:p>
          <a:p>
            <a:r>
              <a:rPr lang="en-GB" sz="1000" dirty="0" smtClean="0"/>
              <a:t>Gender-based discrimination is often indirect. This is when a requirement or condition that is neutral on its face adversely affects one of the sexes.</a:t>
            </a:r>
          </a:p>
          <a:p>
            <a:r>
              <a:rPr lang="en-GB" sz="1000" dirty="0" smtClean="0"/>
              <a:t>E.g. When part-time employees are treated less well than full-time employees (e.g. concerning pensions or holidays). Given that considerably more women than men are part-time employees, this is an indirect form of discrimination, which is prevalent in many countries.</a:t>
            </a:r>
          </a:p>
          <a:p>
            <a:endParaRPr lang="en-GB" dirty="0" smtClean="0"/>
          </a:p>
          <a:p>
            <a:endParaRPr 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E14839E-2966-47F2-962D-6A2D04006C0C}" type="slidenum">
              <a:rPr lang="en-US" smtClean="0"/>
              <a:pPr eaLnBrk="1" hangingPunct="1"/>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77824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79113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25521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867169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8177B4-0A82-FE44-BB83-B752798DDB8D}"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033352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8177B4-0A82-FE44-BB83-B752798DDB8D}"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2221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8177B4-0A82-FE44-BB83-B752798DDB8D}" type="datetimeFigureOut">
              <a:rPr lang="en-US" smtClean="0"/>
              <a:t>5/13/2013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59761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8177B4-0A82-FE44-BB83-B752798DDB8D}" type="datetimeFigureOut">
              <a:rPr lang="en-US" smtClean="0"/>
              <a:t>5/13/2013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34397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177B4-0A82-FE44-BB83-B752798DDB8D}" type="datetimeFigureOut">
              <a:rPr lang="en-US" smtClean="0"/>
              <a:t>5/13/2013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95582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30342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571057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177B4-0A82-FE44-BB83-B752798DDB8D}" type="datetimeFigureOut">
              <a:rPr lang="en-US" smtClean="0"/>
              <a:t>5/13/2013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0FEC1-2091-FF4C-83A5-83DEE2D20068}" type="slidenum">
              <a:rPr lang="en-US" smtClean="0"/>
              <a:t>‹#›</a:t>
            </a:fld>
            <a:endParaRPr lang="en-US"/>
          </a:p>
        </p:txBody>
      </p:sp>
    </p:spTree>
    <p:extLst>
      <p:ext uri="{BB962C8B-B14F-4D97-AF65-F5344CB8AC3E}">
        <p14:creationId xmlns:p14="http://schemas.microsoft.com/office/powerpoint/2010/main" val="409865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15.jpeg"/><Relationship Id="rId4" Type="http://schemas.openxmlformats.org/officeDocument/2006/relationships/hyperlink" Target="http://www.google.ch/url?sa=i&amp;rct=j&amp;q=part-time+work&amp;source=images&amp;cd=&amp;docid=IEFp4ubdGu20kM&amp;tbnid=02tFAlju4CMvpM:&amp;ved=0CAUQjRw&amp;url=http://dollsvillage.blogspot.com/2010/08/working-women.html&amp;ei=nd0kUeqQIcvOswbQwIGQAw&amp;bvm=bv.42661473,d.bGE&amp;psig=AFQjCNGaWhZR59aJZSWALkGzqncKm6xoug&amp;ust=1361456731866336"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ohchr.org/EN/Countries/Pages/HumanRightsintheWorld.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h/url?sa=i&amp;rct=j&amp;q=tool+box&amp;source=images&amp;cd=&amp;docid=hxXzKGZYxu7ViM&amp;tbnid=jbNrCEvGO1iXJM:&amp;ved=0CAUQjRw&amp;url=http://ulster.happeningmag.com/toolbox-must-haves/&amp;ei=oM4kUfSAPdDUsgbgvIH4DQ&amp;psig=AFQjCNENnq6FXe9rBXhesdQS5MA61sB9GA&amp;ust=1361453054389363"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65437"/>
            <a:ext cx="7772400" cy="1470025"/>
          </a:xfrm>
        </p:spPr>
        <p:txBody>
          <a:bodyPr>
            <a:normAutofit fontScale="90000"/>
          </a:bodyPr>
          <a:lstStyle/>
          <a:p>
            <a:r>
              <a:rPr lang="en-US" dirty="0" smtClean="0"/>
              <a:t>OHCHR </a:t>
            </a:r>
            <a:r>
              <a:rPr lang="en-US" dirty="0" smtClean="0"/>
              <a:t>Online </a:t>
            </a:r>
            <a:r>
              <a:rPr lang="en-US" dirty="0"/>
              <a:t>M</a:t>
            </a:r>
            <a:r>
              <a:rPr lang="en-US" dirty="0" smtClean="0"/>
              <a:t>odule</a:t>
            </a:r>
            <a:br>
              <a:rPr lang="en-US" dirty="0" smtClean="0"/>
            </a:br>
            <a:r>
              <a:rPr lang="en-US" dirty="0" smtClean="0"/>
              <a:t>on Gender Integration</a:t>
            </a:r>
            <a:br>
              <a:rPr lang="en-US" dirty="0" smtClean="0"/>
            </a:br>
            <a:r>
              <a:rPr lang="en-US" i="1" dirty="0" smtClean="0"/>
              <a:t>Draft outline</a:t>
            </a:r>
            <a:endParaRPr lang="en-US" i="1" dirty="0"/>
          </a:p>
        </p:txBody>
      </p:sp>
      <p:pic>
        <p:nvPicPr>
          <p:cNvPr id="4" name="Picture 3" descr="OHCHR-Mosaic-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100" y="325532"/>
            <a:ext cx="8559800" cy="1676400"/>
          </a:xfrm>
          <a:prstGeom prst="rect">
            <a:avLst/>
          </a:prstGeom>
        </p:spPr>
      </p:pic>
      <p:pic>
        <p:nvPicPr>
          <p:cNvPr id="5" name="Picture 4" descr="OHCHR-Mosaic-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 y="5821383"/>
            <a:ext cx="8661400" cy="889000"/>
          </a:xfrm>
          <a:prstGeom prst="rect">
            <a:avLst/>
          </a:prstGeom>
        </p:spPr>
      </p:pic>
    </p:spTree>
    <p:extLst>
      <p:ext uri="{BB962C8B-B14F-4D97-AF65-F5344CB8AC3E}">
        <p14:creationId xmlns:p14="http://schemas.microsoft.com/office/powerpoint/2010/main" val="2192855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algn="l"/>
            <a:r>
              <a:rPr lang="en-GB" sz="1600" b="1" dirty="0" smtClean="0">
                <a:latin typeface="Arial" charset="0"/>
                <a:ea typeface="ＭＳ Ｐゴシック" pitchFamily="34" charset="-128"/>
                <a:cs typeface="Arial" charset="0"/>
              </a:rPr>
              <a:t>Why </a:t>
            </a:r>
            <a:r>
              <a:rPr lang="en-GB" sz="1600" b="1" dirty="0" smtClean="0">
                <a:latin typeface="Arial" charset="0"/>
                <a:ea typeface="ＭＳ Ｐゴシック" pitchFamily="34" charset="-128"/>
                <a:cs typeface="Arial" charset="0"/>
              </a:rPr>
              <a:t>mainstream gender equality</a:t>
            </a:r>
            <a:r>
              <a:rPr lang="en-GB" sz="1600" b="1" dirty="0" smtClean="0">
                <a:latin typeface="Arial" charset="0"/>
                <a:ea typeface="ＭＳ Ｐゴシック" pitchFamily="34" charset="-128"/>
                <a:cs typeface="Arial" charset="0"/>
              </a:rPr>
              <a:t>?</a:t>
            </a:r>
            <a:endParaRPr lang="en-GB" sz="1600" b="1" dirty="0" smtClean="0">
              <a:latin typeface="Arial" charset="0"/>
              <a:ea typeface="ＭＳ Ｐゴシック" pitchFamily="34" charset="-128"/>
              <a:cs typeface="Arial" charset="0"/>
            </a:endParaRPr>
          </a:p>
        </p:txBody>
      </p:sp>
      <p:sp>
        <p:nvSpPr>
          <p:cNvPr id="7171" name="Content Placeholder 2"/>
          <p:cNvSpPr>
            <a:spLocks noGrp="1"/>
          </p:cNvSpPr>
          <p:nvPr>
            <p:ph idx="1"/>
          </p:nvPr>
        </p:nvSpPr>
        <p:spPr>
          <a:xfrm>
            <a:off x="571500" y="1017588"/>
            <a:ext cx="7566025" cy="5003202"/>
          </a:xfrm>
        </p:spPr>
        <p:txBody>
          <a:bodyPr>
            <a:normAutofit fontScale="85000" lnSpcReduction="10000"/>
          </a:bodyPr>
          <a:lstStyle/>
          <a:p>
            <a:pPr>
              <a:defRPr/>
            </a:pPr>
            <a:r>
              <a:rPr lang="en-GB" sz="2200" dirty="0" smtClean="0">
                <a:solidFill>
                  <a:srgbClr val="00589A"/>
                </a:solidFill>
                <a:latin typeface="Arial" charset="0"/>
                <a:ea typeface="ＭＳ Ｐゴシック" pitchFamily="34" charset="-128"/>
                <a:cs typeface="Arial" charset="0"/>
              </a:rPr>
              <a:t>Gender equality is a moral </a:t>
            </a:r>
            <a:r>
              <a:rPr lang="en-GB" sz="2200" dirty="0" smtClean="0">
                <a:solidFill>
                  <a:srgbClr val="00589A"/>
                </a:solidFill>
                <a:latin typeface="Arial" charset="0"/>
                <a:ea typeface="ＭＳ Ｐゴシック" pitchFamily="34" charset="-128"/>
                <a:cs typeface="Arial" charset="0"/>
              </a:rPr>
              <a:t>imperative.</a:t>
            </a:r>
            <a:endParaRPr lang="en-GB" sz="2200" dirty="0" smtClean="0">
              <a:solidFill>
                <a:srgbClr val="00589A"/>
              </a:solidFill>
              <a:latin typeface="Arial" charset="0"/>
              <a:ea typeface="ＭＳ Ｐゴシック" pitchFamily="34" charset="-128"/>
              <a:cs typeface="Arial" charset="0"/>
            </a:endParaRPr>
          </a:p>
          <a:p>
            <a:pPr marL="0" indent="0">
              <a:buNone/>
              <a:defRPr/>
            </a:pPr>
            <a:r>
              <a:rPr lang="en-GB" sz="1800" dirty="0"/>
              <a:t>Gender-based discrimination costs life</a:t>
            </a:r>
          </a:p>
          <a:p>
            <a:pPr marL="0" indent="0">
              <a:buFont typeface="Wingdings" pitchFamily="2" charset="2"/>
              <a:buNone/>
              <a:defRPr/>
            </a:pPr>
            <a:r>
              <a:rPr lang="en-GB" sz="1800" dirty="0" smtClean="0">
                <a:latin typeface="Arial" charset="0"/>
                <a:ea typeface="ＭＳ Ｐゴシック" pitchFamily="34" charset="-128"/>
                <a:cs typeface="Arial" charset="0"/>
              </a:rPr>
              <a:t>E.g. 2005 Aceh tsunami death toll </a:t>
            </a:r>
            <a:r>
              <a:rPr lang="en-GB" sz="1800" i="1" dirty="0" smtClean="0">
                <a:latin typeface="Arial" charset="0"/>
                <a:ea typeface="ＭＳ Ｐゴシック" pitchFamily="34" charset="-128"/>
                <a:cs typeface="Arial" charset="0"/>
              </a:rPr>
              <a:t>(Oxfam Intl.)</a:t>
            </a:r>
          </a:p>
          <a:p>
            <a:pPr>
              <a:buFont typeface="Wingdings" pitchFamily="2" charset="2"/>
              <a:buNone/>
              <a:defRPr/>
            </a:pPr>
            <a:r>
              <a:rPr lang="en-GB" dirty="0" smtClean="0">
                <a:latin typeface="Arial" charset="0"/>
                <a:ea typeface="ＭＳ Ｐゴシック" pitchFamily="34" charset="-128"/>
                <a:cs typeface="Arial" charset="0"/>
              </a:rPr>
              <a:t>						    </a:t>
            </a:r>
            <a:r>
              <a:rPr lang="en-GB" dirty="0" err="1" smtClean="0">
                <a:latin typeface="Arial" charset="0"/>
                <a:ea typeface="ＭＳ Ｐゴシック" pitchFamily="34" charset="-128"/>
                <a:cs typeface="Arial" charset="0"/>
              </a:rPr>
              <a:t>vs</a:t>
            </a:r>
            <a:endParaRPr lang="en-GB" dirty="0" smtClean="0">
              <a:latin typeface="Arial" charset="0"/>
              <a:ea typeface="ＭＳ Ｐゴシック" pitchFamily="34" charset="-128"/>
              <a:cs typeface="Arial" charset="0"/>
            </a:endParaRPr>
          </a:p>
          <a:p>
            <a:pPr>
              <a:buFont typeface="Wingdings" pitchFamily="2" charset="2"/>
              <a:buNone/>
              <a:defRPr/>
            </a:pPr>
            <a:endParaRPr lang="en-GB" dirty="0">
              <a:latin typeface="Arial" charset="0"/>
              <a:ea typeface="ＭＳ Ｐゴシック" pitchFamily="34" charset="-128"/>
              <a:cs typeface="Arial" charset="0"/>
            </a:endParaRPr>
          </a:p>
          <a:p>
            <a:pPr>
              <a:defRPr/>
            </a:pPr>
            <a:endParaRPr lang="en-GB" sz="2200" dirty="0">
              <a:solidFill>
                <a:srgbClr val="00589A"/>
              </a:solidFill>
              <a:latin typeface="Arial" charset="0"/>
              <a:ea typeface="ＭＳ Ｐゴシック" pitchFamily="34" charset="-128"/>
              <a:cs typeface="Arial" charset="0"/>
            </a:endParaRPr>
          </a:p>
          <a:p>
            <a:pPr>
              <a:defRPr/>
            </a:pPr>
            <a:r>
              <a:rPr lang="en-GB" sz="2200" dirty="0" smtClean="0">
                <a:solidFill>
                  <a:srgbClr val="00589A"/>
                </a:solidFill>
                <a:latin typeface="Arial" charset="0"/>
                <a:ea typeface="ＭＳ Ｐゴシック" pitchFamily="34" charset="-128"/>
                <a:cs typeface="Arial" charset="0"/>
              </a:rPr>
              <a:t>And prerequisite for sustainable development and the achievement of the MDGs. </a:t>
            </a:r>
            <a:endParaRPr lang="en-GB" sz="2200" dirty="0" smtClean="0">
              <a:solidFill>
                <a:srgbClr val="00589A"/>
              </a:solidFill>
              <a:latin typeface="Arial" charset="0"/>
              <a:ea typeface="ＭＳ Ｐゴシック" pitchFamily="34" charset="-128"/>
              <a:cs typeface="Arial" charset="0"/>
            </a:endParaRPr>
          </a:p>
          <a:p>
            <a:pPr marL="0" indent="0">
              <a:buFont typeface="Wingdings" pitchFamily="2" charset="2"/>
              <a:buNone/>
              <a:defRPr/>
            </a:pPr>
            <a:r>
              <a:rPr lang="en-US" sz="1800" dirty="0"/>
              <a:t>Gender disparities are barriers to development imposing heavy costs on </a:t>
            </a:r>
            <a:r>
              <a:rPr lang="en-US" sz="1800" dirty="0" smtClean="0"/>
              <a:t>society, including reduced </a:t>
            </a:r>
            <a:r>
              <a:rPr lang="en-US" sz="1800" dirty="0"/>
              <a:t>growth and lower poverty reduction</a:t>
            </a:r>
            <a:r>
              <a:rPr lang="en-US" sz="1800" dirty="0" smtClean="0"/>
              <a:t>.</a:t>
            </a:r>
          </a:p>
          <a:p>
            <a:pPr marL="0" indent="0">
              <a:buFont typeface="Wingdings" pitchFamily="2" charset="2"/>
              <a:buNone/>
              <a:defRPr/>
            </a:pPr>
            <a:endParaRPr lang="en-US" sz="1800" dirty="0">
              <a:solidFill>
                <a:srgbClr val="00589A"/>
              </a:solidFill>
              <a:latin typeface="Arial" charset="0"/>
              <a:ea typeface="ＭＳ Ｐゴシック" pitchFamily="34" charset="-128"/>
              <a:cs typeface="Arial" charset="0"/>
            </a:endParaRPr>
          </a:p>
          <a:p>
            <a:pPr marL="0" indent="0">
              <a:buFont typeface="Wingdings" pitchFamily="2" charset="2"/>
              <a:buNone/>
              <a:defRPr/>
            </a:pPr>
            <a:r>
              <a:rPr lang="en-GB" sz="1800" dirty="0">
                <a:latin typeface="Arial" charset="0"/>
                <a:ea typeface="ＭＳ Ｐゴシック" pitchFamily="34" charset="-128"/>
                <a:cs typeface="Arial" charset="0"/>
              </a:rPr>
              <a:t>E.g</a:t>
            </a:r>
            <a:r>
              <a:rPr lang="en-GB" sz="1800" dirty="0" smtClean="0">
                <a:latin typeface="Arial" charset="0"/>
                <a:ea typeface="ＭＳ Ｐゴシック" pitchFamily="34" charset="-128"/>
                <a:cs typeface="Arial" charset="0"/>
              </a:rPr>
              <a:t>. add evidence here – something from Gender Equality Index</a:t>
            </a:r>
            <a:r>
              <a:rPr lang="en-GB" sz="1800" dirty="0" smtClean="0">
                <a:latin typeface="Arial" charset="0"/>
                <a:ea typeface="ＭＳ Ｐゴシック" pitchFamily="34" charset="-128"/>
                <a:cs typeface="Arial" charset="0"/>
              </a:rPr>
              <a:t>?</a:t>
            </a:r>
          </a:p>
          <a:p>
            <a:pPr marL="0" indent="0">
              <a:buNone/>
              <a:defRPr/>
            </a:pPr>
            <a:endParaRPr lang="en-US" sz="1800" dirty="0" smtClean="0"/>
          </a:p>
          <a:p>
            <a:pPr marL="0" indent="0">
              <a:buNone/>
              <a:defRPr/>
            </a:pPr>
            <a:r>
              <a:rPr lang="en-US" sz="1800" dirty="0" smtClean="0"/>
              <a:t>States </a:t>
            </a:r>
            <a:r>
              <a:rPr lang="en-US" sz="1800" dirty="0"/>
              <a:t>committed to MDG-3. </a:t>
            </a:r>
          </a:p>
          <a:p>
            <a:pPr marL="0" indent="0">
              <a:buFont typeface="Wingdings" pitchFamily="2" charset="2"/>
              <a:buNone/>
              <a:defRPr/>
            </a:pPr>
            <a:endParaRPr lang="en-GB" sz="1800" dirty="0">
              <a:latin typeface="Arial" charset="0"/>
              <a:ea typeface="ＭＳ Ｐゴシック" pitchFamily="34" charset="-128"/>
              <a:cs typeface="Arial" charset="0"/>
            </a:endParaRPr>
          </a:p>
          <a:p>
            <a:pPr marL="0" indent="0">
              <a:buFont typeface="Wingdings" pitchFamily="2" charset="2"/>
              <a:buNone/>
              <a:defRPr/>
            </a:pPr>
            <a:r>
              <a:rPr lang="en-GB" sz="1800" dirty="0" smtClean="0">
                <a:latin typeface="Arial" charset="0"/>
                <a:ea typeface="ＭＳ Ｐゴシック" pitchFamily="34" charset="-128"/>
                <a:cs typeface="Arial" charset="0"/>
              </a:rPr>
              <a:t>The HR-based approach, introduced in this module, focuses on moral imperative</a:t>
            </a:r>
            <a:r>
              <a:rPr lang="en-GB" sz="1800" dirty="0">
                <a:latin typeface="Arial" charset="0"/>
                <a:ea typeface="ＭＳ Ｐゴシック" pitchFamily="34" charset="-128"/>
                <a:cs typeface="Arial" charset="0"/>
              </a:rPr>
              <a:t>. </a:t>
            </a:r>
            <a:r>
              <a:rPr lang="en-GB" sz="1800" dirty="0" smtClean="0">
                <a:latin typeface="Arial" charset="0"/>
                <a:ea typeface="ＭＳ Ｐゴシック" pitchFamily="34" charset="-128"/>
                <a:cs typeface="Arial" charset="0"/>
              </a:rPr>
              <a:t>However, the </a:t>
            </a:r>
            <a:r>
              <a:rPr lang="en-GB" sz="1800" dirty="0">
                <a:latin typeface="Arial" charset="0"/>
                <a:ea typeface="ＭＳ Ｐゴシック" pitchFamily="34" charset="-128"/>
                <a:cs typeface="Arial" charset="0"/>
              </a:rPr>
              <a:t>moral imperative and efficiency arguments can be mutually supporting. </a:t>
            </a:r>
            <a:endParaRPr lang="en-GB" sz="1800" dirty="0" smtClean="0">
              <a:latin typeface="Arial" charset="0"/>
              <a:ea typeface="ＭＳ Ｐゴシック" pitchFamily="34" charset="-128"/>
              <a:cs typeface="Arial" charset="0"/>
            </a:endParaRPr>
          </a:p>
          <a:p>
            <a:pPr marL="0" indent="0">
              <a:buFont typeface="Wingdings" pitchFamily="2" charset="2"/>
              <a:buNone/>
              <a:defRPr/>
            </a:pPr>
            <a:endParaRPr lang="en-GB" sz="1800" dirty="0">
              <a:latin typeface="Arial" charset="0"/>
              <a:ea typeface="ＭＳ Ｐゴシック" pitchFamily="34" charset="-128"/>
              <a:cs typeface="Arial" charset="0"/>
            </a:endParaRPr>
          </a:p>
          <a:p>
            <a:pPr marL="0" indent="0">
              <a:buFont typeface="Wingdings" pitchFamily="2" charset="2"/>
              <a:buNone/>
              <a:defRPr/>
            </a:pPr>
            <a:endParaRPr lang="en-GB" sz="1800" dirty="0">
              <a:latin typeface="Arial" charset="0"/>
              <a:ea typeface="ＭＳ Ｐゴシック" pitchFamily="34" charset="-128"/>
              <a:cs typeface="Arial" charset="0"/>
            </a:endParaRPr>
          </a:p>
        </p:txBody>
      </p:sp>
      <p:pic>
        <p:nvPicPr>
          <p:cNvPr id="92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163" y="2557463"/>
            <a:ext cx="244475"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813" y="2557463"/>
            <a:ext cx="24288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700" y="2574925"/>
            <a:ext cx="242888"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8763" y="2582863"/>
            <a:ext cx="24288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1475" y="2557463"/>
            <a:ext cx="2428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5" name="Picture 13" descr="http://www.smh.com.au/ffximage/2005/01/15/aceh1_gallery__550x3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1888" y="1011238"/>
            <a:ext cx="2932112" cy="19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42558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400" b="1" dirty="0" smtClean="0"/>
              <a:t>Gender equality is a cross-cutting issue that has implications in many sectors. Let’s hear some perspectives on Gender </a:t>
            </a:r>
            <a:r>
              <a:rPr lang="en-GB" sz="1400" b="1" dirty="0" smtClean="0"/>
              <a:t>Equality and Human </a:t>
            </a:r>
            <a:r>
              <a:rPr lang="en-GB" sz="1400" b="1" dirty="0" smtClean="0"/>
              <a:t>Rights from women in civil society (from </a:t>
            </a:r>
            <a:r>
              <a:rPr lang="en-GB" sz="1400" b="1" dirty="0" err="1" smtClean="0"/>
              <a:t>Eldis</a:t>
            </a:r>
            <a:r>
              <a:rPr lang="en-GB" sz="1400" b="1" dirty="0" smtClean="0"/>
              <a:t> consultation on women’s priorities for post-2015). </a:t>
            </a:r>
            <a:endParaRPr lang="en-GB" sz="1400" b="1" dirty="0"/>
          </a:p>
        </p:txBody>
      </p:sp>
      <p:pic>
        <p:nvPicPr>
          <p:cNvPr id="2051" name="Picture 3" descr="C:\Users\horan\AppData\Local\Microsoft\Windows\Temporary Internet Files\Content.IE5\LWJA5B43\MP90044644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687" y="1112785"/>
            <a:ext cx="1969176" cy="29488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96112" y="1152885"/>
            <a:ext cx="2182766" cy="2308324"/>
          </a:xfrm>
          <a:prstGeom prst="rect">
            <a:avLst/>
          </a:prstGeom>
          <a:noFill/>
        </p:spPr>
        <p:txBody>
          <a:bodyPr wrap="square" rtlCol="0">
            <a:spAutoFit/>
          </a:bodyPr>
          <a:lstStyle/>
          <a:p>
            <a:r>
              <a:rPr lang="en-US" dirty="0" smtClean="0">
                <a:solidFill>
                  <a:prstClr val="black"/>
                </a:solidFill>
              </a:rPr>
              <a:t>“Issues around land and inheritance rights are inextricably </a:t>
            </a:r>
            <a:r>
              <a:rPr lang="en-US" dirty="0">
                <a:solidFill>
                  <a:prstClr val="black"/>
                </a:solidFill>
              </a:rPr>
              <a:t>linked to </a:t>
            </a:r>
            <a:r>
              <a:rPr lang="en-US" dirty="0" smtClean="0">
                <a:solidFill>
                  <a:prstClr val="black"/>
                </a:solidFill>
              </a:rPr>
              <a:t>human </a:t>
            </a:r>
            <a:r>
              <a:rPr lang="en-US" dirty="0">
                <a:solidFill>
                  <a:prstClr val="black"/>
                </a:solidFill>
              </a:rPr>
              <a:t>rights abuses </a:t>
            </a:r>
            <a:r>
              <a:rPr lang="en-US" dirty="0" smtClean="0">
                <a:solidFill>
                  <a:prstClr val="black"/>
                </a:solidFill>
              </a:rPr>
              <a:t>against women </a:t>
            </a:r>
            <a:r>
              <a:rPr lang="en-US" dirty="0">
                <a:solidFill>
                  <a:prstClr val="black"/>
                </a:solidFill>
              </a:rPr>
              <a:t>and the perpetuation of poverty."</a:t>
            </a:r>
            <a:endParaRPr lang="en-GB" dirty="0">
              <a:solidFill>
                <a:prstClr val="black"/>
              </a:solidFill>
            </a:endParaRPr>
          </a:p>
        </p:txBody>
      </p:sp>
      <p:sp>
        <p:nvSpPr>
          <p:cNvPr id="14" name="TextBox 13"/>
          <p:cNvSpPr txBox="1"/>
          <p:nvPr/>
        </p:nvSpPr>
        <p:spPr>
          <a:xfrm>
            <a:off x="2980423" y="4171257"/>
            <a:ext cx="2268471" cy="2308324"/>
          </a:xfrm>
          <a:prstGeom prst="rect">
            <a:avLst/>
          </a:prstGeom>
          <a:noFill/>
        </p:spPr>
        <p:txBody>
          <a:bodyPr wrap="square" rtlCol="0">
            <a:spAutoFit/>
          </a:bodyPr>
          <a:lstStyle/>
          <a:p>
            <a:r>
              <a:rPr lang="en-US" dirty="0">
                <a:solidFill>
                  <a:prstClr val="black"/>
                </a:solidFill>
              </a:rPr>
              <a:t>"As a </a:t>
            </a:r>
            <a:r>
              <a:rPr lang="en-US" dirty="0" smtClean="0">
                <a:solidFill>
                  <a:prstClr val="black"/>
                </a:solidFill>
              </a:rPr>
              <a:t>12 year </a:t>
            </a:r>
            <a:r>
              <a:rPr lang="en-US" dirty="0">
                <a:solidFill>
                  <a:prstClr val="black"/>
                </a:solidFill>
              </a:rPr>
              <a:t>old, I feel that education is a key driving factor for the girl child. It’s her birthright to obtain education and she shouldn’t have to campaign for it."</a:t>
            </a:r>
            <a:endParaRPr lang="en-GB" dirty="0">
              <a:solidFill>
                <a:prstClr val="black"/>
              </a:solidFill>
            </a:endParaRPr>
          </a:p>
        </p:txBody>
      </p:sp>
      <p:pic>
        <p:nvPicPr>
          <p:cNvPr id="2059" name="Picture 11" descr="C:\Users\horan\AppData\Local\Microsoft\Windows\Temporary Internet Files\Content.IE5\30BCXQNR\MP90040889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682" y="4428426"/>
            <a:ext cx="2652217" cy="177367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6072034" y="4328654"/>
            <a:ext cx="1970236" cy="646331"/>
          </a:xfrm>
          <a:prstGeom prst="rect">
            <a:avLst/>
          </a:prstGeom>
          <a:noFill/>
        </p:spPr>
        <p:txBody>
          <a:bodyPr wrap="square" rtlCol="0">
            <a:spAutoFit/>
          </a:bodyPr>
          <a:lstStyle/>
          <a:p>
            <a:r>
              <a:rPr lang="en-US" dirty="0" smtClean="0">
                <a:solidFill>
                  <a:prstClr val="black"/>
                </a:solidFill>
              </a:rPr>
              <a:t>Economic empowerment  </a:t>
            </a:r>
            <a:endParaRPr lang="en-GB" dirty="0">
              <a:solidFill>
                <a:prstClr val="black"/>
              </a:solidFill>
            </a:endParaRPr>
          </a:p>
        </p:txBody>
      </p:sp>
      <p:sp>
        <p:nvSpPr>
          <p:cNvPr id="3" name="TextBox 2"/>
          <p:cNvSpPr txBox="1"/>
          <p:nvPr/>
        </p:nvSpPr>
        <p:spPr>
          <a:xfrm>
            <a:off x="5119869" y="1337550"/>
            <a:ext cx="2268186" cy="646331"/>
          </a:xfrm>
          <a:prstGeom prst="rect">
            <a:avLst/>
          </a:prstGeom>
          <a:noFill/>
        </p:spPr>
        <p:txBody>
          <a:bodyPr wrap="square" rtlCol="0">
            <a:spAutoFit/>
          </a:bodyPr>
          <a:lstStyle/>
          <a:p>
            <a:r>
              <a:rPr lang="en-US" dirty="0" smtClean="0">
                <a:solidFill>
                  <a:prstClr val="black"/>
                </a:solidFill>
              </a:rPr>
              <a:t>Sexual and reproductive rights</a:t>
            </a:r>
            <a:endParaRPr lang="en-GB" dirty="0">
              <a:solidFill>
                <a:prstClr val="black"/>
              </a:solidFill>
            </a:endParaRPr>
          </a:p>
        </p:txBody>
      </p:sp>
      <p:sp>
        <p:nvSpPr>
          <p:cNvPr id="13" name="TextBox 12"/>
          <p:cNvSpPr txBox="1"/>
          <p:nvPr/>
        </p:nvSpPr>
        <p:spPr>
          <a:xfrm>
            <a:off x="5676030" y="2339371"/>
            <a:ext cx="2268186" cy="369332"/>
          </a:xfrm>
          <a:prstGeom prst="rect">
            <a:avLst/>
          </a:prstGeom>
          <a:noFill/>
        </p:spPr>
        <p:txBody>
          <a:bodyPr wrap="square" rtlCol="0">
            <a:spAutoFit/>
          </a:bodyPr>
          <a:lstStyle/>
          <a:p>
            <a:r>
              <a:rPr lang="en-US" dirty="0" smtClean="0">
                <a:solidFill>
                  <a:prstClr val="black"/>
                </a:solidFill>
              </a:rPr>
              <a:t>Gender identity</a:t>
            </a:r>
            <a:endParaRPr lang="en-GB" dirty="0">
              <a:solidFill>
                <a:prstClr val="black"/>
              </a:solidFill>
            </a:endParaRPr>
          </a:p>
        </p:txBody>
      </p:sp>
      <p:sp>
        <p:nvSpPr>
          <p:cNvPr id="15" name="TextBox 14"/>
          <p:cNvSpPr txBox="1"/>
          <p:nvPr/>
        </p:nvSpPr>
        <p:spPr>
          <a:xfrm>
            <a:off x="6072034" y="3276543"/>
            <a:ext cx="2268186" cy="369332"/>
          </a:xfrm>
          <a:prstGeom prst="rect">
            <a:avLst/>
          </a:prstGeom>
          <a:noFill/>
        </p:spPr>
        <p:txBody>
          <a:bodyPr wrap="square" rtlCol="0">
            <a:spAutoFit/>
          </a:bodyPr>
          <a:lstStyle/>
          <a:p>
            <a:r>
              <a:rPr lang="en-US" dirty="0" smtClean="0">
                <a:solidFill>
                  <a:prstClr val="black"/>
                </a:solidFill>
              </a:rPr>
              <a:t>Political participation</a:t>
            </a:r>
            <a:endParaRPr lang="en-GB" dirty="0">
              <a:solidFill>
                <a:prstClr val="black"/>
              </a:solidFill>
            </a:endParaRPr>
          </a:p>
        </p:txBody>
      </p:sp>
      <p:sp>
        <p:nvSpPr>
          <p:cNvPr id="17" name="TextBox 16"/>
          <p:cNvSpPr txBox="1"/>
          <p:nvPr/>
        </p:nvSpPr>
        <p:spPr>
          <a:xfrm>
            <a:off x="5669717" y="5325419"/>
            <a:ext cx="2268186" cy="646331"/>
          </a:xfrm>
          <a:prstGeom prst="rect">
            <a:avLst/>
          </a:prstGeom>
          <a:noFill/>
        </p:spPr>
        <p:txBody>
          <a:bodyPr wrap="square" rtlCol="0">
            <a:spAutoFit/>
          </a:bodyPr>
          <a:lstStyle/>
          <a:p>
            <a:r>
              <a:rPr lang="en-US" dirty="0" smtClean="0">
                <a:solidFill>
                  <a:prstClr val="black"/>
                </a:solidFill>
              </a:rPr>
              <a:t>Sexual and reproductive rights</a:t>
            </a:r>
            <a:endParaRPr lang="en-GB" dirty="0">
              <a:solidFill>
                <a:prstClr val="black"/>
              </a:solidFill>
            </a:endParaRPr>
          </a:p>
        </p:txBody>
      </p:sp>
    </p:spTree>
    <p:extLst>
      <p:ext uri="{BB962C8B-B14F-4D97-AF65-F5344CB8AC3E}">
        <p14:creationId xmlns:p14="http://schemas.microsoft.com/office/powerpoint/2010/main" val="3341207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Perspectives: Gender Equality and Human Rights</a:t>
            </a:r>
            <a:endParaRPr lang="en-GB" sz="3600" dirty="0"/>
          </a:p>
        </p:txBody>
      </p:sp>
      <p:pic>
        <p:nvPicPr>
          <p:cNvPr id="2052" name="Picture 4" descr="C:\Users\horan\AppData\Local\Microsoft\Windows\Temporary Internet Files\Content.IE5\SL4QB0UL\MP900448463[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49263" y="1417638"/>
            <a:ext cx="1549423" cy="23241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3918859" y="4152492"/>
            <a:ext cx="1970236" cy="2308324"/>
          </a:xfrm>
          <a:prstGeom prst="rect">
            <a:avLst/>
          </a:prstGeom>
          <a:noFill/>
        </p:spPr>
        <p:txBody>
          <a:bodyPr wrap="square" rtlCol="0">
            <a:spAutoFit/>
          </a:bodyPr>
          <a:lstStyle/>
          <a:p>
            <a:r>
              <a:rPr lang="en-US" dirty="0" smtClean="0">
                <a:solidFill>
                  <a:prstClr val="black"/>
                </a:solidFill>
              </a:rPr>
              <a:t>"The </a:t>
            </a:r>
            <a:r>
              <a:rPr lang="en-US" dirty="0">
                <a:solidFill>
                  <a:prstClr val="black"/>
                </a:solidFill>
              </a:rPr>
              <a:t>main </a:t>
            </a:r>
            <a:r>
              <a:rPr lang="en-US" dirty="0" smtClean="0">
                <a:solidFill>
                  <a:prstClr val="black"/>
                </a:solidFill>
              </a:rPr>
              <a:t>factors </a:t>
            </a:r>
            <a:r>
              <a:rPr lang="en-US" dirty="0">
                <a:solidFill>
                  <a:prstClr val="black"/>
                </a:solidFill>
              </a:rPr>
              <a:t>of </a:t>
            </a:r>
            <a:r>
              <a:rPr lang="en-US" dirty="0" smtClean="0">
                <a:solidFill>
                  <a:prstClr val="black"/>
                </a:solidFill>
              </a:rPr>
              <a:t>inequality are </a:t>
            </a:r>
            <a:r>
              <a:rPr lang="en-US" dirty="0">
                <a:solidFill>
                  <a:prstClr val="black"/>
                </a:solidFill>
              </a:rPr>
              <a:t>the macho </a:t>
            </a:r>
            <a:r>
              <a:rPr lang="en-US" dirty="0" smtClean="0">
                <a:solidFill>
                  <a:prstClr val="black"/>
                </a:solidFill>
              </a:rPr>
              <a:t>culture </a:t>
            </a:r>
            <a:r>
              <a:rPr lang="en-US" dirty="0">
                <a:solidFill>
                  <a:prstClr val="black"/>
                </a:solidFill>
              </a:rPr>
              <a:t>‘normalized’ in society and entrenched in public institutions." </a:t>
            </a:r>
            <a:endParaRPr lang="en-GB" dirty="0">
              <a:solidFill>
                <a:prstClr val="black"/>
              </a:solidFill>
            </a:endParaRPr>
          </a:p>
        </p:txBody>
      </p:sp>
      <p:pic>
        <p:nvPicPr>
          <p:cNvPr id="2078" name="Picture 30" descr="C:\Users\horan\AppData\Local\Microsoft\Windows\Temporary Internet Files\Content.IE5\W6G4KU3F\MP900381373[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263" y="4136615"/>
            <a:ext cx="1549423" cy="234296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918859" y="1457336"/>
            <a:ext cx="2268186" cy="2308324"/>
          </a:xfrm>
          <a:prstGeom prst="rect">
            <a:avLst/>
          </a:prstGeom>
          <a:noFill/>
        </p:spPr>
        <p:txBody>
          <a:bodyPr wrap="square" rtlCol="0">
            <a:spAutoFit/>
          </a:bodyPr>
          <a:lstStyle/>
          <a:p>
            <a:r>
              <a:rPr lang="en-US" dirty="0">
                <a:solidFill>
                  <a:prstClr val="black"/>
                </a:solidFill>
              </a:rPr>
              <a:t>“Too often men think that the gains of women come at their expense; this simply is not true and such thinking is a real barrier to genuine progress. </a:t>
            </a:r>
            <a:r>
              <a:rPr lang="en-US" dirty="0" smtClean="0">
                <a:solidFill>
                  <a:prstClr val="black"/>
                </a:solidFill>
              </a:rPr>
              <a:t>“</a:t>
            </a:r>
            <a:endParaRPr lang="en-GB" dirty="0">
              <a:solidFill>
                <a:prstClr val="black"/>
              </a:solidFill>
            </a:endParaRPr>
          </a:p>
        </p:txBody>
      </p:sp>
    </p:spTree>
    <p:extLst>
      <p:ext uri="{BB962C8B-B14F-4D97-AF65-F5344CB8AC3E}">
        <p14:creationId xmlns:p14="http://schemas.microsoft.com/office/powerpoint/2010/main" val="1604766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8075" y="4685122"/>
            <a:ext cx="2956955" cy="2172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http://4.bp.blogspot.com/_d8Vqr1v_1os/THd7vEMeP_I/AAAAAAAAFSQ/5KwJwzoBoJE/s400/340x_parttime_8-26.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6306" y="1103021"/>
            <a:ext cx="2040494" cy="163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p>
            <a:r>
              <a:rPr lang="en-GB" sz="1600" b="1" dirty="0" smtClean="0"/>
              <a:t>Before we move on, let’s test your preliminary understanding of GE concepts</a:t>
            </a:r>
            <a:r>
              <a:rPr lang="en-GB" sz="1600" b="1" dirty="0"/>
              <a:t> </a:t>
            </a:r>
            <a:r>
              <a:rPr lang="en-GB" sz="1600" b="1" dirty="0" smtClean="0"/>
              <a:t>in a context within which we are all familiar: the workplace</a:t>
            </a:r>
            <a:endParaRPr lang="en-GB" sz="1600" b="1" dirty="0"/>
          </a:p>
        </p:txBody>
      </p:sp>
      <p:sp>
        <p:nvSpPr>
          <p:cNvPr id="3" name="Content Placeholder 2"/>
          <p:cNvSpPr>
            <a:spLocks noGrp="1"/>
          </p:cNvSpPr>
          <p:nvPr>
            <p:ph idx="1"/>
          </p:nvPr>
        </p:nvSpPr>
        <p:spPr>
          <a:xfrm>
            <a:off x="457200" y="1444328"/>
            <a:ext cx="6086104" cy="4861469"/>
          </a:xfrm>
        </p:spPr>
        <p:txBody>
          <a:bodyPr>
            <a:normAutofit/>
          </a:bodyPr>
          <a:lstStyle/>
          <a:p>
            <a:pPr marL="0" indent="0">
              <a:buNone/>
              <a:defRPr/>
            </a:pPr>
            <a:r>
              <a:rPr lang="en-GB" sz="1200" dirty="0" smtClean="0"/>
              <a:t>Part-time </a:t>
            </a:r>
            <a:r>
              <a:rPr lang="en-GB" sz="1200" dirty="0"/>
              <a:t>employees are treated less </a:t>
            </a:r>
            <a:r>
              <a:rPr lang="en-GB" sz="1200" dirty="0" smtClean="0"/>
              <a:t>favourably </a:t>
            </a:r>
            <a:r>
              <a:rPr lang="en-GB" sz="1200" dirty="0"/>
              <a:t>than full-time </a:t>
            </a:r>
            <a:r>
              <a:rPr lang="en-GB" sz="1200" dirty="0" smtClean="0"/>
              <a:t>employees. </a:t>
            </a:r>
            <a:r>
              <a:rPr lang="en-GB" sz="1200" dirty="0"/>
              <a:t>Is this gender discrimination? </a:t>
            </a:r>
            <a:endParaRPr lang="en-GB" sz="1200" dirty="0" smtClean="0"/>
          </a:p>
          <a:p>
            <a:pPr marL="0" indent="0">
              <a:buNone/>
              <a:defRPr/>
            </a:pPr>
            <a:r>
              <a:rPr lang="en-GB" sz="1200" b="1" dirty="0" smtClean="0">
                <a:solidFill>
                  <a:srgbClr val="00589A"/>
                </a:solidFill>
                <a:latin typeface="Arial" charset="0"/>
                <a:ea typeface="ＭＳ Ｐゴシック" pitchFamily="34" charset="-128"/>
                <a:cs typeface="Arial" charset="0"/>
              </a:rPr>
              <a:t>Yes/</a:t>
            </a:r>
            <a:r>
              <a:rPr lang="en-GB" sz="1200" b="1" dirty="0" smtClean="0">
                <a:solidFill>
                  <a:srgbClr val="FF0000"/>
                </a:solidFill>
                <a:latin typeface="Arial" charset="0"/>
                <a:ea typeface="ＭＳ Ｐゴシック" pitchFamily="34" charset="-128"/>
                <a:cs typeface="Arial" charset="0"/>
              </a:rPr>
              <a:t>No</a:t>
            </a:r>
            <a:endParaRPr lang="en-GB" sz="1200" b="1" dirty="0">
              <a:solidFill>
                <a:srgbClr val="00589A"/>
              </a:solidFill>
              <a:latin typeface="Arial" charset="0"/>
              <a:ea typeface="ＭＳ Ｐゴシック" pitchFamily="34" charset="-128"/>
              <a:cs typeface="Arial" charset="0"/>
            </a:endParaRPr>
          </a:p>
          <a:p>
            <a:pPr marL="0" indent="0">
              <a:buNone/>
              <a:defRPr/>
            </a:pPr>
            <a:r>
              <a:rPr lang="en-GB" sz="1200" b="1" dirty="0" smtClean="0">
                <a:solidFill>
                  <a:srgbClr val="00589A"/>
                </a:solidFill>
                <a:latin typeface="Arial" charset="0"/>
                <a:ea typeface="ＭＳ Ｐゴシック" pitchFamily="34" charset="-128"/>
                <a:cs typeface="Arial" charset="0"/>
              </a:rPr>
              <a:t>Yes: </a:t>
            </a:r>
            <a:r>
              <a:rPr lang="en-GB" sz="1200" dirty="0" smtClean="0"/>
              <a:t>Although neutral at face value, given </a:t>
            </a:r>
            <a:r>
              <a:rPr lang="en-GB" sz="1200" dirty="0"/>
              <a:t>that considerably more women than men are part-time employees, this </a:t>
            </a:r>
            <a:r>
              <a:rPr lang="en-GB" sz="1200" dirty="0" smtClean="0"/>
              <a:t>can be an indirect </a:t>
            </a:r>
            <a:r>
              <a:rPr lang="en-GB" sz="1200" dirty="0"/>
              <a:t>form of </a:t>
            </a:r>
            <a:r>
              <a:rPr lang="en-GB" sz="1200" dirty="0" smtClean="0"/>
              <a:t>discrimination. </a:t>
            </a:r>
            <a:endParaRPr lang="en-GB" sz="1200" dirty="0"/>
          </a:p>
          <a:p>
            <a:pPr marL="0" indent="0">
              <a:buNone/>
              <a:defRPr/>
            </a:pPr>
            <a:endParaRPr lang="en-GB" sz="1200" dirty="0"/>
          </a:p>
          <a:p>
            <a:pPr marL="0" indent="0">
              <a:buNone/>
              <a:defRPr/>
            </a:pPr>
            <a:r>
              <a:rPr lang="en-GB" sz="1200" dirty="0" smtClean="0"/>
              <a:t>A man is turned away from a secretarial job because of his sex. Is this gender discrimination? </a:t>
            </a:r>
          </a:p>
          <a:p>
            <a:pPr marL="0" indent="0">
              <a:buNone/>
              <a:defRPr/>
            </a:pPr>
            <a:r>
              <a:rPr lang="en-GB" sz="1200" b="1" dirty="0" smtClean="0">
                <a:solidFill>
                  <a:srgbClr val="00589A"/>
                </a:solidFill>
                <a:latin typeface="Arial" charset="0"/>
                <a:ea typeface="ＭＳ Ｐゴシック" pitchFamily="34" charset="-128"/>
                <a:cs typeface="Arial" charset="0"/>
              </a:rPr>
              <a:t>Yes/</a:t>
            </a:r>
            <a:r>
              <a:rPr lang="en-GB" sz="1200" b="1" dirty="0" smtClean="0">
                <a:solidFill>
                  <a:srgbClr val="FF0000"/>
                </a:solidFill>
                <a:latin typeface="Arial" charset="0"/>
                <a:ea typeface="ＭＳ Ｐゴシック" pitchFamily="34" charset="-128"/>
                <a:cs typeface="Arial" charset="0"/>
              </a:rPr>
              <a:t>No</a:t>
            </a:r>
            <a:endParaRPr lang="en-GB" sz="1200" b="1" dirty="0">
              <a:solidFill>
                <a:srgbClr val="00589A"/>
              </a:solidFill>
              <a:latin typeface="Arial" charset="0"/>
              <a:ea typeface="ＭＳ Ｐゴシック" pitchFamily="34" charset="-128"/>
              <a:cs typeface="Arial" charset="0"/>
            </a:endParaRPr>
          </a:p>
          <a:p>
            <a:pPr marL="0" indent="0">
              <a:buNone/>
              <a:defRPr/>
            </a:pPr>
            <a:r>
              <a:rPr lang="en-GB" sz="1200" b="1" dirty="0">
                <a:solidFill>
                  <a:srgbClr val="00589A"/>
                </a:solidFill>
                <a:latin typeface="Arial" charset="0"/>
                <a:ea typeface="ＭＳ Ｐゴシック" pitchFamily="34" charset="-128"/>
                <a:cs typeface="Arial" charset="0"/>
              </a:rPr>
              <a:t>Yes</a:t>
            </a:r>
            <a:r>
              <a:rPr lang="en-GB" sz="1200" b="1" dirty="0" smtClean="0">
                <a:solidFill>
                  <a:srgbClr val="00589A"/>
                </a:solidFill>
                <a:latin typeface="Arial" charset="0"/>
                <a:ea typeface="ＭＳ Ｐゴシック" pitchFamily="34" charset="-128"/>
                <a:cs typeface="Arial" charset="0"/>
              </a:rPr>
              <a:t>: </a:t>
            </a:r>
            <a:r>
              <a:rPr lang="en-GB" sz="1200" dirty="0"/>
              <a:t>Most gender-based discrimination </a:t>
            </a:r>
            <a:r>
              <a:rPr lang="en-GB" sz="1200" dirty="0" smtClean="0"/>
              <a:t>affects women but there are cases when men are affected. </a:t>
            </a:r>
          </a:p>
          <a:p>
            <a:pPr marL="0" indent="0">
              <a:buNone/>
              <a:defRPr/>
            </a:pPr>
            <a:endParaRPr lang="en-GB" sz="1200" dirty="0"/>
          </a:p>
          <a:p>
            <a:pPr marL="0" indent="0">
              <a:buNone/>
              <a:defRPr/>
            </a:pPr>
            <a:r>
              <a:rPr lang="en-US" sz="1200" i="1" dirty="0" smtClean="0"/>
              <a:t>Add </a:t>
            </a:r>
            <a:r>
              <a:rPr lang="en-US" sz="1200" i="1" dirty="0"/>
              <a:t>question relating to equality v. </a:t>
            </a:r>
            <a:r>
              <a:rPr lang="en-US" sz="1200" i="1" dirty="0" smtClean="0"/>
              <a:t>equity (i.e. SM position, women candidates encouraged to apply). </a:t>
            </a:r>
            <a:endParaRPr lang="en-US" sz="1200" i="1" dirty="0"/>
          </a:p>
          <a:p>
            <a:pPr marL="0" indent="0">
              <a:buNone/>
              <a:defRPr/>
            </a:pPr>
            <a:endParaRPr lang="en-GB" sz="1200" dirty="0"/>
          </a:p>
          <a:p>
            <a:pPr marL="0" indent="0">
              <a:buNone/>
              <a:defRPr/>
            </a:pPr>
            <a:r>
              <a:rPr lang="en-GB" sz="1200" dirty="0" smtClean="0"/>
              <a:t>An administrative form asks you to indicate your gender. Is this gender sensitive?</a:t>
            </a:r>
          </a:p>
          <a:p>
            <a:pPr marL="0" indent="0">
              <a:buNone/>
              <a:defRPr/>
            </a:pPr>
            <a:r>
              <a:rPr lang="en-GB" sz="1200" b="1" dirty="0" smtClean="0">
                <a:solidFill>
                  <a:srgbClr val="00589A"/>
                </a:solidFill>
                <a:latin typeface="Arial" charset="0"/>
                <a:ea typeface="ＭＳ Ｐゴシック" pitchFamily="34" charset="-128"/>
                <a:cs typeface="Arial" charset="0"/>
              </a:rPr>
              <a:t>Yes/</a:t>
            </a:r>
            <a:r>
              <a:rPr lang="en-GB" sz="1200" b="1" dirty="0" smtClean="0">
                <a:solidFill>
                  <a:srgbClr val="FF0000"/>
                </a:solidFill>
                <a:latin typeface="Arial" charset="0"/>
                <a:ea typeface="ＭＳ Ｐゴシック" pitchFamily="34" charset="-128"/>
                <a:cs typeface="Arial" charset="0"/>
              </a:rPr>
              <a:t>No</a:t>
            </a:r>
            <a:endParaRPr lang="en-GB" sz="1200" b="1" dirty="0">
              <a:solidFill>
                <a:srgbClr val="00589A"/>
              </a:solidFill>
              <a:latin typeface="Arial" charset="0"/>
              <a:ea typeface="ＭＳ Ｐゴシック" pitchFamily="34" charset="-128"/>
              <a:cs typeface="Arial" charset="0"/>
            </a:endParaRPr>
          </a:p>
          <a:p>
            <a:pPr marL="0" indent="0">
              <a:buNone/>
              <a:defRPr/>
            </a:pPr>
            <a:r>
              <a:rPr lang="en-GB" sz="1200" b="1" dirty="0" smtClean="0">
                <a:solidFill>
                  <a:srgbClr val="FF0000"/>
                </a:solidFill>
                <a:latin typeface="Arial" charset="0"/>
                <a:ea typeface="ＭＳ Ｐゴシック" pitchFamily="34" charset="-128"/>
                <a:cs typeface="Arial" charset="0"/>
              </a:rPr>
              <a:t>No</a:t>
            </a:r>
            <a:r>
              <a:rPr lang="en-GB" sz="1200" b="1" dirty="0" smtClean="0">
                <a:solidFill>
                  <a:srgbClr val="00589A"/>
                </a:solidFill>
                <a:latin typeface="Arial" charset="0"/>
                <a:ea typeface="ＭＳ Ｐゴシック" pitchFamily="34" charset="-128"/>
                <a:cs typeface="Arial" charset="0"/>
              </a:rPr>
              <a:t> </a:t>
            </a:r>
            <a:r>
              <a:rPr lang="en-US" sz="1200" dirty="0" smtClean="0"/>
              <a:t>We </a:t>
            </a:r>
            <a:r>
              <a:rPr lang="en-US" sz="1200" dirty="0"/>
              <a:t>often see in administrative forms (even in the </a:t>
            </a:r>
            <a:r>
              <a:rPr lang="en-US" sz="1200" dirty="0" smtClean="0"/>
              <a:t>UN) </a:t>
            </a:r>
            <a:r>
              <a:rPr lang="en-US" sz="1200" dirty="0"/>
              <a:t>“gender” when they want to know whether you are male or </a:t>
            </a:r>
            <a:r>
              <a:rPr lang="en-US" sz="1200" dirty="0" smtClean="0"/>
              <a:t>female. Gender ≠ sex. While the term “sex” refers to biological differences between women and men, the term “gender refers to socially constructed identities, attributes and roles for men and women in society. For the administrative form, “sex</a:t>
            </a:r>
            <a:r>
              <a:rPr lang="en-US" sz="1200" dirty="0"/>
              <a:t>” should be used instead as they are not interested in your socially constructed identities but rather what you biologically are</a:t>
            </a:r>
            <a:r>
              <a:rPr lang="en-US" sz="1200" dirty="0" smtClean="0"/>
              <a:t>.</a:t>
            </a:r>
          </a:p>
        </p:txBody>
      </p:sp>
      <p:graphicFrame>
        <p:nvGraphicFramePr>
          <p:cNvPr id="9" name="Graphique 4"/>
          <p:cNvGraphicFramePr>
            <a:graphicFrameLocks/>
          </p:cNvGraphicFramePr>
          <p:nvPr>
            <p:extLst>
              <p:ext uri="{D42A27DB-BD31-4B8C-83A1-F6EECF244321}">
                <p14:modId xmlns:p14="http://schemas.microsoft.com/office/powerpoint/2010/main" val="504449865"/>
              </p:ext>
            </p:extLst>
          </p:nvPr>
        </p:nvGraphicFramePr>
        <p:xfrm>
          <a:off x="5970752" y="2658038"/>
          <a:ext cx="3131707" cy="177176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29770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Because of overt and indirect discrimination, there are specific legal instruments that go </a:t>
            </a:r>
            <a:r>
              <a:rPr lang="en-GB" sz="2400" dirty="0" smtClean="0"/>
              <a:t>beyond </a:t>
            </a:r>
            <a:r>
              <a:rPr lang="en-GB" sz="2400" dirty="0"/>
              <a:t>basic human rights to ensure equal protection of the genders. </a:t>
            </a:r>
            <a:r>
              <a:rPr lang="en-US" sz="2400" dirty="0" smtClean="0"/>
              <a:t>that pertain to gender </a:t>
            </a:r>
            <a:br>
              <a:rPr lang="en-US" sz="2400" dirty="0" smtClean="0"/>
            </a:br>
            <a:r>
              <a:rPr lang="en-US" sz="2400" dirty="0" smtClean="0"/>
              <a:t> </a:t>
            </a:r>
            <a:endParaRPr lang="en-GB" sz="2400" dirty="0"/>
          </a:p>
        </p:txBody>
      </p:sp>
      <p:sp>
        <p:nvSpPr>
          <p:cNvPr id="3" name="Content Placeholder 2"/>
          <p:cNvSpPr>
            <a:spLocks noGrp="1"/>
          </p:cNvSpPr>
          <p:nvPr>
            <p:ph idx="1"/>
          </p:nvPr>
        </p:nvSpPr>
        <p:spPr/>
        <p:txBody>
          <a:bodyPr>
            <a:normAutofit fontScale="85000" lnSpcReduction="20000"/>
          </a:bodyPr>
          <a:lstStyle/>
          <a:p>
            <a:pPr marL="0" indent="0">
              <a:buNone/>
            </a:pPr>
            <a:r>
              <a:rPr lang="en-US" sz="2800" dirty="0" smtClean="0"/>
              <a:t>For example, the Convention </a:t>
            </a:r>
            <a:r>
              <a:rPr lang="en-US" sz="2800" dirty="0"/>
              <a:t>on the Elimination of All Forms of Discrimination against </a:t>
            </a:r>
            <a:r>
              <a:rPr lang="en-US" sz="2800" dirty="0" smtClean="0"/>
              <a:t>Women declares </a:t>
            </a:r>
            <a:r>
              <a:rPr lang="en-US" sz="2800" dirty="0" smtClean="0"/>
              <a:t>that countries should: </a:t>
            </a:r>
          </a:p>
          <a:p>
            <a:r>
              <a:rPr lang="en-US" sz="2800" dirty="0" smtClean="0"/>
              <a:t>Act </a:t>
            </a:r>
            <a:r>
              <a:rPr lang="en-US" sz="2800" dirty="0"/>
              <a:t>to eliminate violations of women’s rights, whether by private persons, groups or organizations </a:t>
            </a:r>
          </a:p>
          <a:p>
            <a:r>
              <a:rPr lang="en-US" sz="2800" dirty="0"/>
              <a:t>Endeavour to modify social and cultural patterns of conduct that stereotype either gender or put women in an inferior position </a:t>
            </a:r>
          </a:p>
          <a:p>
            <a:r>
              <a:rPr lang="en-US" sz="2800" dirty="0"/>
              <a:t>Ensure that women have equal rights in education and equal access to information </a:t>
            </a:r>
          </a:p>
          <a:p>
            <a:r>
              <a:rPr lang="en-US" sz="2800" dirty="0"/>
              <a:t>Eliminate discrimination against women in their access to health care </a:t>
            </a:r>
          </a:p>
          <a:p>
            <a:r>
              <a:rPr lang="en-US" sz="2800" dirty="0"/>
              <a:t>End discrimination against women in all matters relating to marriage and family relations. </a:t>
            </a:r>
          </a:p>
          <a:p>
            <a:endParaRPr lang="en-GB" dirty="0"/>
          </a:p>
        </p:txBody>
      </p:sp>
    </p:spTree>
    <p:extLst>
      <p:ext uri="{BB962C8B-B14F-4D97-AF65-F5344CB8AC3E}">
        <p14:creationId xmlns:p14="http://schemas.microsoft.com/office/powerpoint/2010/main" val="1996690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Other Important HR Instruments </a:t>
            </a:r>
            <a:br>
              <a:rPr lang="en-GB" dirty="0" smtClean="0"/>
            </a:br>
            <a:r>
              <a:rPr lang="en-GB" dirty="0" smtClean="0"/>
              <a:t>for GE</a:t>
            </a:r>
            <a:endParaRPr lang="en-GB" dirty="0"/>
          </a:p>
        </p:txBody>
      </p:sp>
      <p:sp>
        <p:nvSpPr>
          <p:cNvPr id="3" name="Content Placeholder 2"/>
          <p:cNvSpPr>
            <a:spLocks noGrp="1"/>
          </p:cNvSpPr>
          <p:nvPr>
            <p:ph idx="1"/>
          </p:nvPr>
        </p:nvSpPr>
        <p:spPr/>
        <p:txBody>
          <a:bodyPr>
            <a:normAutofit fontScale="47500" lnSpcReduction="20000"/>
          </a:bodyPr>
          <a:lstStyle/>
          <a:p>
            <a:pPr marL="0" indent="0">
              <a:buNone/>
            </a:pPr>
            <a:r>
              <a:rPr lang="en-US" i="1" dirty="0" smtClean="0"/>
              <a:t>Double check and update these: </a:t>
            </a:r>
          </a:p>
          <a:p>
            <a:endParaRPr lang="en-US" dirty="0"/>
          </a:p>
          <a:p>
            <a:r>
              <a:rPr lang="en-US" dirty="0" smtClean="0"/>
              <a:t>International Declaration of Human Rights</a:t>
            </a:r>
          </a:p>
          <a:p>
            <a:r>
              <a:rPr lang="en-US" dirty="0"/>
              <a:t>International Covenant on Economic, Social and Cultural Rights (ICESCR)</a:t>
            </a:r>
          </a:p>
          <a:p>
            <a:r>
              <a:rPr lang="en-US" dirty="0"/>
              <a:t>International Covenant on Civil and Political Rights (ICCPR)</a:t>
            </a:r>
          </a:p>
          <a:p>
            <a:endParaRPr lang="en-US" dirty="0" smtClean="0"/>
          </a:p>
          <a:p>
            <a:r>
              <a:rPr lang="en-US" dirty="0" smtClean="0"/>
              <a:t>Convention </a:t>
            </a:r>
            <a:r>
              <a:rPr lang="en-US" dirty="0"/>
              <a:t>on the Elimination of All Forms of Discrimination Against Women (CEDAW)</a:t>
            </a:r>
          </a:p>
          <a:p>
            <a:r>
              <a:rPr lang="en-US" dirty="0" smtClean="0"/>
              <a:t>Convention </a:t>
            </a:r>
            <a:r>
              <a:rPr lang="en-US" dirty="0"/>
              <a:t>on the Rights of the Child (CRC)</a:t>
            </a:r>
          </a:p>
          <a:p>
            <a:r>
              <a:rPr lang="en-US" dirty="0" smtClean="0"/>
              <a:t>International </a:t>
            </a:r>
            <a:r>
              <a:rPr lang="en-US" dirty="0"/>
              <a:t>Convention on the Elimination of All Forms of Racial Discrimination (ICERD)</a:t>
            </a:r>
          </a:p>
          <a:p>
            <a:r>
              <a:rPr lang="en-US" dirty="0" smtClean="0"/>
              <a:t>United </a:t>
            </a:r>
            <a:r>
              <a:rPr lang="en-US" dirty="0"/>
              <a:t>Nations General Assembly Declaration on Violence Against Women</a:t>
            </a:r>
          </a:p>
          <a:p>
            <a:r>
              <a:rPr lang="en-GB" dirty="0" smtClean="0"/>
              <a:t>The </a:t>
            </a:r>
            <a:r>
              <a:rPr lang="en-GB" dirty="0"/>
              <a:t>Millennium </a:t>
            </a:r>
            <a:r>
              <a:rPr lang="en-GB" dirty="0" smtClean="0"/>
              <a:t>Declaration</a:t>
            </a:r>
            <a:endParaRPr lang="en-US" dirty="0"/>
          </a:p>
          <a:p>
            <a:r>
              <a:rPr lang="en-US" dirty="0"/>
              <a:t>Combating discrimination based on sexual orientation and gender identity </a:t>
            </a:r>
            <a:r>
              <a:rPr lang="en-US" dirty="0" smtClean="0"/>
              <a:t>(core </a:t>
            </a:r>
            <a:r>
              <a:rPr lang="en-US" dirty="0"/>
              <a:t>legal obligations of States with respect to protecting the human rights of LGBT </a:t>
            </a:r>
            <a:r>
              <a:rPr lang="en-US" dirty="0" smtClean="0"/>
              <a:t>people).</a:t>
            </a:r>
          </a:p>
          <a:p>
            <a:pPr marL="0" indent="0">
              <a:buNone/>
            </a:pPr>
            <a:endParaRPr lang="en-US" dirty="0" smtClean="0"/>
          </a:p>
          <a:p>
            <a:pPr marL="0" indent="0">
              <a:buNone/>
            </a:pPr>
            <a:r>
              <a:rPr lang="en-US" dirty="0">
                <a:hlinkClick r:id="rId3"/>
              </a:rPr>
              <a:t>Find your country’s webpage</a:t>
            </a:r>
            <a:r>
              <a:rPr lang="en-US" dirty="0"/>
              <a:t>, on the OHCHR website, including information on which treaties your </a:t>
            </a:r>
            <a:r>
              <a:rPr lang="en-US" dirty="0" smtClean="0"/>
              <a:t>country (or the country you are working in) </a:t>
            </a:r>
            <a:r>
              <a:rPr lang="en-US" dirty="0"/>
              <a:t>has (or hasn’t) signed and ratified, its reporting status, as well as the most recent Treaty Body and Special Procedures visits, reports and observations/recommendations to your government</a:t>
            </a:r>
            <a:r>
              <a:rPr lang="en-US" dirty="0" smtClean="0"/>
              <a:t>.</a:t>
            </a:r>
            <a:endParaRPr lang="en-US" dirty="0"/>
          </a:p>
        </p:txBody>
      </p:sp>
    </p:spTree>
    <p:extLst>
      <p:ext uri="{BB962C8B-B14F-4D97-AF65-F5344CB8AC3E}">
        <p14:creationId xmlns:p14="http://schemas.microsoft.com/office/powerpoint/2010/main" val="4262572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 Human Rights-Based Approach to Gender Equality</a:t>
            </a:r>
            <a:endParaRPr lang="en-GB" dirty="0"/>
          </a:p>
        </p:txBody>
      </p:sp>
      <p:sp>
        <p:nvSpPr>
          <p:cNvPr id="3" name="Content Placeholder 2"/>
          <p:cNvSpPr>
            <a:spLocks noGrp="1"/>
          </p:cNvSpPr>
          <p:nvPr>
            <p:ph idx="1"/>
          </p:nvPr>
        </p:nvSpPr>
        <p:spPr/>
        <p:txBody>
          <a:bodyPr>
            <a:normAutofit/>
          </a:bodyPr>
          <a:lstStyle/>
          <a:p>
            <a:pPr marL="0" indent="0">
              <a:buNone/>
            </a:pPr>
            <a:r>
              <a:rPr lang="en-US" i="1" dirty="0" smtClean="0"/>
              <a:t>(Create as visual diagram)</a:t>
            </a:r>
          </a:p>
          <a:p>
            <a:pPr marL="0" indent="0">
              <a:buNone/>
            </a:pPr>
            <a:r>
              <a:rPr lang="en-US" i="1" dirty="0" smtClean="0"/>
              <a:t>Leverages these instruments, </a:t>
            </a:r>
            <a:r>
              <a:rPr lang="en-US" dirty="0" smtClean="0"/>
              <a:t>identifying:</a:t>
            </a:r>
          </a:p>
          <a:p>
            <a:r>
              <a:rPr lang="en-US" dirty="0" smtClean="0"/>
              <a:t> Rights-holders </a:t>
            </a:r>
            <a:r>
              <a:rPr lang="en-US" dirty="0"/>
              <a:t>and their entitlements </a:t>
            </a:r>
            <a:r>
              <a:rPr lang="en-US" dirty="0" smtClean="0"/>
              <a:t>and;</a:t>
            </a:r>
          </a:p>
          <a:p>
            <a:r>
              <a:rPr lang="en-US" dirty="0" smtClean="0"/>
              <a:t>Corresponding </a:t>
            </a:r>
            <a:r>
              <a:rPr lang="en-US" dirty="0"/>
              <a:t>duty-bearers and their </a:t>
            </a:r>
            <a:r>
              <a:rPr lang="en-US" dirty="0" smtClean="0"/>
              <a:t>obligations</a:t>
            </a:r>
            <a:endParaRPr lang="en-US" dirty="0"/>
          </a:p>
          <a:p>
            <a:pPr marL="0" indent="0">
              <a:buNone/>
            </a:pPr>
            <a:r>
              <a:rPr lang="en-US" dirty="0" smtClean="0"/>
              <a:t>and </a:t>
            </a:r>
            <a:r>
              <a:rPr lang="en-US" dirty="0"/>
              <a:t>works towards strengthening the capacities of rights-holders to make their claims and of duty-bearers to meet their obligations.</a:t>
            </a:r>
            <a:endParaRPr lang="en-GB" dirty="0"/>
          </a:p>
        </p:txBody>
      </p:sp>
    </p:spTree>
    <p:extLst>
      <p:ext uri="{BB962C8B-B14F-4D97-AF65-F5344CB8AC3E}">
        <p14:creationId xmlns:p14="http://schemas.microsoft.com/office/powerpoint/2010/main" val="412566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Self Assessment Quiz</a:t>
            </a:r>
            <a:endParaRPr lang="en-GB" dirty="0"/>
          </a:p>
        </p:txBody>
      </p:sp>
      <p:sp>
        <p:nvSpPr>
          <p:cNvPr id="3" name="Content Placeholder 2"/>
          <p:cNvSpPr>
            <a:spLocks noGrp="1"/>
          </p:cNvSpPr>
          <p:nvPr>
            <p:ph idx="1"/>
          </p:nvPr>
        </p:nvSpPr>
        <p:spPr/>
        <p:txBody>
          <a:bodyPr/>
          <a:lstStyle/>
          <a:p>
            <a:endParaRPr lang="en-GB" dirty="0" smtClean="0"/>
          </a:p>
          <a:p>
            <a:pPr marL="0" indent="0">
              <a:buNone/>
            </a:pPr>
            <a:r>
              <a:rPr lang="en-GB" dirty="0" smtClean="0"/>
              <a:t>Rights holders and duty bearers case study(?)</a:t>
            </a:r>
          </a:p>
          <a:p>
            <a:pPr marL="0" indent="0">
              <a:buNone/>
            </a:pPr>
            <a:r>
              <a:rPr lang="en-GB" dirty="0" smtClean="0"/>
              <a:t>What gender equality challenges are presented?</a:t>
            </a:r>
          </a:p>
          <a:p>
            <a:pPr marL="0" indent="0">
              <a:buNone/>
            </a:pPr>
            <a:r>
              <a:rPr lang="en-GB" dirty="0" smtClean="0"/>
              <a:t>What instruments can be used to promote GE?</a:t>
            </a:r>
          </a:p>
          <a:p>
            <a:pPr marL="0" indent="0">
              <a:buNone/>
            </a:pPr>
            <a:r>
              <a:rPr lang="en-GB" dirty="0" smtClean="0"/>
              <a:t>Who are rights-holders? Duty bearers? </a:t>
            </a:r>
            <a:endParaRPr lang="en-GB" dirty="0"/>
          </a:p>
        </p:txBody>
      </p:sp>
    </p:spTree>
    <p:extLst>
      <p:ext uri="{BB962C8B-B14F-4D97-AF65-F5344CB8AC3E}">
        <p14:creationId xmlns:p14="http://schemas.microsoft.com/office/powerpoint/2010/main" val="766235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71963"/>
            <a:ext cx="4564594" cy="4275054"/>
          </a:xfrm>
        </p:spPr>
        <p:txBody>
          <a:bodyPr>
            <a:noAutofit/>
          </a:bodyPr>
          <a:lstStyle/>
          <a:p>
            <a:pPr algn="l"/>
            <a:r>
              <a:rPr lang="en-US" sz="2800" b="1" dirty="0"/>
              <a:t>Module T</a:t>
            </a:r>
            <a:r>
              <a:rPr lang="en-US" sz="2800" b="1" dirty="0" smtClean="0"/>
              <a:t>wo – Accountability Framework</a:t>
            </a:r>
            <a:endParaRPr lang="en-GB" sz="2800" dirty="0"/>
          </a:p>
          <a:p>
            <a:pPr marL="457200" indent="-457200" algn="l">
              <a:buFont typeface="Arial" pitchFamily="34" charset="0"/>
              <a:buChar char="•"/>
            </a:pPr>
            <a:r>
              <a:rPr lang="en-US" sz="2800" dirty="0" smtClean="0"/>
              <a:t>Gender Equality Policy</a:t>
            </a:r>
          </a:p>
          <a:p>
            <a:pPr marL="457200" indent="-457200" algn="l">
              <a:buFont typeface="Arial" pitchFamily="34" charset="0"/>
              <a:buChar char="•"/>
            </a:pPr>
            <a:r>
              <a:rPr lang="en-US" sz="2800" dirty="0" smtClean="0"/>
              <a:t>Gender Equality Strategic Plan</a:t>
            </a:r>
          </a:p>
          <a:p>
            <a:pPr marL="457200" indent="-457200" algn="l">
              <a:buFont typeface="Arial" pitchFamily="34" charset="0"/>
              <a:buChar char="•"/>
            </a:pPr>
            <a:r>
              <a:rPr lang="en-US" sz="2800" dirty="0" smtClean="0"/>
              <a:t>Roles and Responsibilities</a:t>
            </a:r>
          </a:p>
        </p:txBody>
      </p:sp>
      <p:pic>
        <p:nvPicPr>
          <p:cNvPr id="4" name="Picture 3"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6"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3066673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pPr eaLnBrk="1" hangingPunct="1"/>
            <a:r>
              <a:rPr lang="en-US" sz="2800" dirty="0" smtClean="0">
                <a:latin typeface="Arial" charset="0"/>
                <a:ea typeface="ＭＳ Ｐゴシック" pitchFamily="34" charset="-128"/>
                <a:cs typeface="Arial" charset="0"/>
              </a:rPr>
              <a:t>OHCHR commitments towards gender equality</a:t>
            </a:r>
            <a:endParaRPr lang="en-US" sz="2200" i="1" dirty="0" smtClean="0">
              <a:latin typeface="Arial" charset="0"/>
              <a:ea typeface="ＭＳ Ｐゴシック" pitchFamily="34" charset="-128"/>
              <a:cs typeface="Arial" charset="0"/>
            </a:endParaRPr>
          </a:p>
        </p:txBody>
      </p:sp>
      <p:sp>
        <p:nvSpPr>
          <p:cNvPr id="7171" name="Espace réservé du contenu 2"/>
          <p:cNvSpPr>
            <a:spLocks noGrp="1"/>
          </p:cNvSpPr>
          <p:nvPr>
            <p:ph idx="1"/>
          </p:nvPr>
        </p:nvSpPr>
        <p:spPr>
          <a:xfrm>
            <a:off x="471488" y="1608138"/>
            <a:ext cx="8355012" cy="4378325"/>
          </a:xfrm>
        </p:spPr>
        <p:txBody>
          <a:bodyPr>
            <a:normAutofit fontScale="62500" lnSpcReduction="20000"/>
          </a:bodyPr>
          <a:lstStyle/>
          <a:p>
            <a:pPr>
              <a:defRPr/>
            </a:pPr>
            <a:r>
              <a:rPr lang="en-GB" sz="2900" b="1" dirty="0">
                <a:solidFill>
                  <a:srgbClr val="C00000"/>
                </a:solidFill>
                <a:latin typeface="Arial" pitchFamily="34" charset="0"/>
                <a:ea typeface="ＭＳ Ｐゴシック" pitchFamily="34" charset="-128"/>
                <a:cs typeface="Arial" pitchFamily="34" charset="0"/>
              </a:rPr>
              <a:t>Commitment of Member States: </a:t>
            </a:r>
            <a:r>
              <a:rPr lang="en-GB" sz="2900" dirty="0">
                <a:latin typeface="Arial" pitchFamily="34" charset="0"/>
                <a:ea typeface="ＭＳ Ｐゴシック" pitchFamily="34" charset="-128"/>
                <a:cs typeface="Arial" pitchFamily="34" charset="0"/>
              </a:rPr>
              <a:t>Legal instruments (presented in last section) </a:t>
            </a:r>
            <a:endParaRPr lang="en-GB" sz="2900" b="1" dirty="0" smtClean="0">
              <a:solidFill>
                <a:srgbClr val="C00000"/>
              </a:solidFill>
              <a:latin typeface="Arial" pitchFamily="34" charset="0"/>
              <a:ea typeface="ＭＳ Ｐゴシック" pitchFamily="34" charset="-128"/>
              <a:cs typeface="Arial" pitchFamily="34" charset="0"/>
            </a:endParaRPr>
          </a:p>
          <a:p>
            <a:pPr>
              <a:defRPr/>
            </a:pPr>
            <a:endParaRPr lang="en-GB" sz="2900" b="1" dirty="0">
              <a:solidFill>
                <a:srgbClr val="C00000"/>
              </a:solidFill>
              <a:latin typeface="Arial" pitchFamily="34" charset="0"/>
              <a:ea typeface="ＭＳ Ｐゴシック" pitchFamily="34" charset="-128"/>
              <a:cs typeface="Arial" pitchFamily="34" charset="0"/>
            </a:endParaRPr>
          </a:p>
          <a:p>
            <a:pPr>
              <a:defRPr/>
            </a:pPr>
            <a:r>
              <a:rPr lang="en-GB" sz="2900" b="1" dirty="0" smtClean="0">
                <a:solidFill>
                  <a:srgbClr val="C00000"/>
                </a:solidFill>
                <a:latin typeface="Arial" pitchFamily="34" charset="0"/>
                <a:ea typeface="ＭＳ Ｐゴシック" pitchFamily="34" charset="-128"/>
                <a:cs typeface="Arial" pitchFamily="34" charset="0"/>
              </a:rPr>
              <a:t>OHCHR’s </a:t>
            </a:r>
            <a:r>
              <a:rPr lang="en-GB" sz="2900" b="1" dirty="0" smtClean="0">
                <a:solidFill>
                  <a:srgbClr val="C00000"/>
                </a:solidFill>
                <a:latin typeface="Arial" pitchFamily="34" charset="0"/>
                <a:ea typeface="ＭＳ Ｐゴシック" pitchFamily="34" charset="-128"/>
                <a:cs typeface="Arial" pitchFamily="34" charset="0"/>
              </a:rPr>
              <a:t>mandate: </a:t>
            </a:r>
            <a:r>
              <a:rPr lang="en-GB" sz="2900" dirty="0" smtClean="0">
                <a:latin typeface="Arial" pitchFamily="34" charset="0"/>
                <a:ea typeface="ＭＳ Ｐゴシック" pitchFamily="34" charset="-128"/>
                <a:cs typeface="Arial" pitchFamily="34" charset="0"/>
              </a:rPr>
              <a:t>Women’s rights </a:t>
            </a:r>
            <a:r>
              <a:rPr lang="en-GB" sz="2900" dirty="0" smtClean="0">
                <a:latin typeface="Arial" pitchFamily="34" charset="0"/>
                <a:ea typeface="ＭＳ Ｐゴシック" pitchFamily="34" charset="-128"/>
                <a:cs typeface="Arial" pitchFamily="34" charset="0"/>
              </a:rPr>
              <a:t>and gender </a:t>
            </a:r>
            <a:r>
              <a:rPr lang="en-GB" sz="2900" dirty="0" smtClean="0">
                <a:latin typeface="Arial" pitchFamily="34" charset="0"/>
                <a:ea typeface="ＭＳ Ｐゴシック" pitchFamily="34" charset="-128"/>
                <a:cs typeface="Arial" pitchFamily="34" charset="0"/>
              </a:rPr>
              <a:t>equality are central to the mandate of OHCHR </a:t>
            </a:r>
            <a:r>
              <a:rPr lang="en-GB" sz="2900" dirty="0" smtClean="0">
                <a:latin typeface="Arial" pitchFamily="34" charset="0"/>
                <a:ea typeface="ＭＳ Ｐゴシック" pitchFamily="34" charset="-128"/>
                <a:cs typeface="Arial" pitchFamily="34" charset="0"/>
              </a:rPr>
              <a:t>in protecting and promoting human rights for </a:t>
            </a:r>
            <a:r>
              <a:rPr lang="en-GB" sz="2900" dirty="0">
                <a:latin typeface="Arial" pitchFamily="34" charset="0"/>
                <a:ea typeface="ＭＳ Ｐゴシック" pitchFamily="34" charset="-128"/>
                <a:cs typeface="Arial" pitchFamily="34" charset="0"/>
              </a:rPr>
              <a:t>all. Gender Equality Policy (2011) and Gender Equality Strategic Plan (2012-13), Compact with SG</a:t>
            </a:r>
            <a:br>
              <a:rPr lang="en-GB" sz="2900" dirty="0">
                <a:latin typeface="Arial" pitchFamily="34" charset="0"/>
                <a:ea typeface="ＭＳ Ｐゴシック" pitchFamily="34" charset="-128"/>
                <a:cs typeface="Arial" pitchFamily="34" charset="0"/>
              </a:rPr>
            </a:br>
            <a:endParaRPr lang="en-GB" sz="2900" dirty="0">
              <a:latin typeface="Arial" pitchFamily="34" charset="0"/>
              <a:ea typeface="ＭＳ Ｐゴシック" pitchFamily="34" charset="-128"/>
              <a:cs typeface="Arial" pitchFamily="34" charset="0"/>
            </a:endParaRPr>
          </a:p>
          <a:p>
            <a:pPr>
              <a:defRPr/>
            </a:pPr>
            <a:r>
              <a:rPr lang="en-GB" sz="2900" b="1" dirty="0">
                <a:solidFill>
                  <a:srgbClr val="C00000"/>
                </a:solidFill>
                <a:latin typeface="Arial" pitchFamily="34" charset="0"/>
                <a:ea typeface="ＭＳ Ｐゴシック" pitchFamily="34" charset="-128"/>
                <a:cs typeface="Arial" pitchFamily="34" charset="0"/>
              </a:rPr>
              <a:t>UN commitment: </a:t>
            </a:r>
            <a:r>
              <a:rPr lang="en-GB" sz="2900" dirty="0">
                <a:latin typeface="Arial" pitchFamily="34" charset="0"/>
                <a:ea typeface="ＭＳ Ｐゴシック" pitchFamily="34" charset="-128"/>
                <a:cs typeface="Arial" pitchFamily="34" charset="0"/>
              </a:rPr>
              <a:t/>
            </a:r>
            <a:br>
              <a:rPr lang="en-GB" sz="2900" dirty="0">
                <a:latin typeface="Arial" pitchFamily="34" charset="0"/>
                <a:ea typeface="ＭＳ Ｐゴシック" pitchFamily="34" charset="-128"/>
                <a:cs typeface="Arial" pitchFamily="34" charset="0"/>
              </a:rPr>
            </a:br>
            <a:r>
              <a:rPr lang="en-GB" sz="2900" dirty="0" smtClean="0">
                <a:latin typeface="Arial" pitchFamily="34" charset="0"/>
                <a:ea typeface="ＭＳ Ｐゴシック" pitchFamily="34" charset="-128"/>
                <a:cs typeface="Arial" pitchFamily="34" charset="0"/>
              </a:rPr>
              <a:t>System-wide </a:t>
            </a:r>
            <a:r>
              <a:rPr lang="en-GB" sz="2900" dirty="0">
                <a:latin typeface="Arial" pitchFamily="34" charset="0"/>
                <a:ea typeface="ＭＳ Ｐゴシック" pitchFamily="34" charset="-128"/>
                <a:cs typeface="Arial" pitchFamily="34" charset="0"/>
              </a:rPr>
              <a:t>Action Plan on Gender Equality </a:t>
            </a:r>
            <a:r>
              <a:rPr lang="en-GB" sz="2900" dirty="0" smtClean="0">
                <a:latin typeface="Arial" pitchFamily="34" charset="0"/>
                <a:ea typeface="ＭＳ Ｐゴシック" pitchFamily="34" charset="-128"/>
                <a:cs typeface="Arial" pitchFamily="34" charset="0"/>
              </a:rPr>
              <a:t>and </a:t>
            </a:r>
            <a:r>
              <a:rPr lang="en-GB" sz="2900" dirty="0">
                <a:latin typeface="Arial" pitchFamily="34" charset="0"/>
                <a:ea typeface="ＭＳ Ｐゴシック" pitchFamily="34" charset="-128"/>
                <a:cs typeface="Arial" pitchFamily="34" charset="0"/>
              </a:rPr>
              <a:t>Empowerment of Women (UN SWAP) (2012</a:t>
            </a:r>
            <a:r>
              <a:rPr lang="en-GB" sz="2900" dirty="0" smtClean="0">
                <a:latin typeface="Arial" pitchFamily="34" charset="0"/>
                <a:ea typeface="ＭＳ Ｐゴシック" pitchFamily="34" charset="-128"/>
                <a:cs typeface="Arial" pitchFamily="34" charset="0"/>
              </a:rPr>
              <a:t>)</a:t>
            </a:r>
          </a:p>
          <a:p>
            <a:pPr marL="0" indent="0">
              <a:buNone/>
              <a:defRPr/>
            </a:pPr>
            <a:r>
              <a:rPr lang="en-GB" sz="2900" dirty="0" smtClean="0">
                <a:latin typeface="Arial" pitchFamily="34" charset="0"/>
                <a:ea typeface="ＭＳ Ｐゴシック" pitchFamily="34" charset="-128"/>
                <a:cs typeface="Arial" pitchFamily="34" charset="0"/>
              </a:rPr>
              <a:t>     GE as programming principle</a:t>
            </a:r>
            <a:r>
              <a:rPr lang="en-GB" sz="2900" dirty="0" smtClean="0">
                <a:latin typeface="Arial" pitchFamily="34" charset="0"/>
                <a:ea typeface="ＭＳ Ｐゴシック" pitchFamily="34" charset="-128"/>
                <a:cs typeface="Arial" pitchFamily="34" charset="0"/>
              </a:rPr>
              <a:t/>
            </a:r>
            <a:br>
              <a:rPr lang="en-GB" sz="2900" dirty="0" smtClean="0">
                <a:latin typeface="Arial" pitchFamily="34" charset="0"/>
                <a:ea typeface="ＭＳ Ｐゴシック" pitchFamily="34" charset="-128"/>
                <a:cs typeface="Arial" pitchFamily="34" charset="0"/>
              </a:rPr>
            </a:br>
            <a:endParaRPr lang="en-GB" sz="2900" dirty="0">
              <a:solidFill>
                <a:srgbClr val="C00000"/>
              </a:solidFill>
              <a:latin typeface="Arial" pitchFamily="34" charset="0"/>
              <a:ea typeface="ＭＳ Ｐゴシック" pitchFamily="34" charset="-128"/>
              <a:cs typeface="Arial" pitchFamily="34" charset="0"/>
            </a:endParaRPr>
          </a:p>
          <a:p>
            <a:pPr>
              <a:defRPr/>
            </a:pPr>
            <a:r>
              <a:rPr lang="en-GB" sz="2900" b="1" dirty="0" smtClean="0">
                <a:solidFill>
                  <a:srgbClr val="C00000"/>
                </a:solidFill>
                <a:latin typeface="Arial" pitchFamily="34" charset="0"/>
                <a:ea typeface="ＭＳ Ｐゴシック" pitchFamily="34" charset="-128"/>
                <a:cs typeface="Arial" pitchFamily="34" charset="0"/>
              </a:rPr>
              <a:t>Donors </a:t>
            </a:r>
            <a:r>
              <a:rPr lang="en-GB" sz="2900" b="1" dirty="0">
                <a:solidFill>
                  <a:srgbClr val="C00000"/>
                </a:solidFill>
                <a:latin typeface="Arial" pitchFamily="34" charset="0"/>
                <a:ea typeface="ＭＳ Ｐゴシック" pitchFamily="34" charset="-128"/>
                <a:cs typeface="Arial" pitchFamily="34" charset="0"/>
              </a:rPr>
              <a:t>requirement: </a:t>
            </a:r>
            <a:r>
              <a:rPr lang="en-GB" sz="2900" dirty="0" smtClean="0">
                <a:latin typeface="Arial" pitchFamily="34" charset="0"/>
                <a:ea typeface="ＭＳ Ｐゴシック" pitchFamily="34" charset="-128"/>
                <a:cs typeface="Arial" pitchFamily="34" charset="0"/>
              </a:rPr>
              <a:t/>
            </a:r>
            <a:br>
              <a:rPr lang="en-GB" sz="2900" dirty="0" smtClean="0">
                <a:latin typeface="Arial" pitchFamily="34" charset="0"/>
                <a:ea typeface="ＭＳ Ｐゴシック" pitchFamily="34" charset="-128"/>
                <a:cs typeface="Arial" pitchFamily="34" charset="0"/>
              </a:rPr>
            </a:br>
            <a:r>
              <a:rPr lang="en-GB" sz="2900" dirty="0">
                <a:latin typeface="Arial" pitchFamily="34" charset="0"/>
                <a:ea typeface="ＭＳ Ｐゴシック" pitchFamily="34" charset="-128"/>
                <a:cs typeface="Arial" pitchFamily="34" charset="0"/>
              </a:rPr>
              <a:t>Studies have </a:t>
            </a:r>
            <a:r>
              <a:rPr lang="en-GB" sz="2900" dirty="0" smtClean="0">
                <a:latin typeface="Arial" pitchFamily="34" charset="0"/>
                <a:ea typeface="ＭＳ Ｐゴシック" pitchFamily="34" charset="-128"/>
                <a:cs typeface="Arial" pitchFamily="34" charset="0"/>
              </a:rPr>
              <a:t>proven </a:t>
            </a:r>
            <a:r>
              <a:rPr lang="en-GB" sz="2900" dirty="0">
                <a:latin typeface="Arial" pitchFamily="34" charset="0"/>
                <a:ea typeface="ＭＳ Ｐゴシック" pitchFamily="34" charset="-128"/>
                <a:cs typeface="Arial" pitchFamily="34" charset="0"/>
              </a:rPr>
              <a:t>that taking gender into account makes aid more effective, in particular in the human rights, humanitarian and development field. </a:t>
            </a:r>
            <a:r>
              <a:rPr lang="en-GB" sz="2900" dirty="0" smtClean="0">
                <a:latin typeface="Arial" pitchFamily="34" charset="0"/>
                <a:ea typeface="ＭＳ Ｐゴシック" pitchFamily="34" charset="-128"/>
                <a:cs typeface="Arial" pitchFamily="34" charset="0"/>
              </a:rPr>
              <a:t> Some donors have begun to track funding allocation on gender equality to inform their aid allocation decisions. </a:t>
            </a:r>
            <a:endParaRPr lang="en-GB" sz="2900" dirty="0">
              <a:latin typeface="Arial" pitchFamily="34" charset="0"/>
              <a:ea typeface="ＭＳ Ｐゴシック" pitchFamily="34" charset="-128"/>
              <a:cs typeface="Arial" pitchFamily="34" charset="0"/>
            </a:endParaRPr>
          </a:p>
          <a:p>
            <a:pPr>
              <a:buFont typeface="Wingdings" pitchFamily="2" charset="2"/>
              <a:buNone/>
              <a:defRPr/>
            </a:pPr>
            <a:endParaRPr lang="en-GB" sz="2900" dirty="0" smtClean="0">
              <a:latin typeface="Arial" charset="0"/>
              <a:ea typeface="ＭＳ Ｐゴシック" pitchFamily="34" charset="-128"/>
              <a:cs typeface="Arial" charset="0"/>
            </a:endParaRPr>
          </a:p>
          <a:p>
            <a:pPr marL="0" indent="0">
              <a:buFont typeface="Wingdings" pitchFamily="2" charset="2"/>
              <a:buNone/>
              <a:defRPr/>
            </a:pPr>
            <a:endParaRPr lang="en-GB" sz="2200" dirty="0" smtClean="0">
              <a:latin typeface="Arial" charset="0"/>
              <a:ea typeface="ＭＳ Ｐゴシック" pitchFamily="34" charset="-128"/>
              <a:cs typeface="Arial" charset="0"/>
            </a:endParaRPr>
          </a:p>
          <a:p>
            <a:pPr eaLnBrk="1" hangingPunct="1">
              <a:lnSpc>
                <a:spcPct val="90000"/>
              </a:lnSpc>
              <a:buFont typeface="Wingdings" pitchFamily="2" charset="2"/>
              <a:buNone/>
              <a:defRPr/>
            </a:pPr>
            <a:endParaRPr lang="en-US" sz="2000"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3802395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Welcome to the OHCHR Module </a:t>
            </a:r>
            <a:br>
              <a:rPr lang="en-GB" dirty="0" smtClean="0"/>
            </a:br>
            <a:r>
              <a:rPr lang="en-GB" dirty="0" smtClean="0"/>
              <a:t>on Gender Integration</a:t>
            </a:r>
            <a:endParaRPr lang="en-GB" dirty="0"/>
          </a:p>
        </p:txBody>
      </p:sp>
      <p:sp>
        <p:nvSpPr>
          <p:cNvPr id="3" name="Content Placeholder 2"/>
          <p:cNvSpPr>
            <a:spLocks noGrp="1"/>
          </p:cNvSpPr>
          <p:nvPr>
            <p:ph idx="1"/>
          </p:nvPr>
        </p:nvSpPr>
        <p:spPr/>
        <p:txBody>
          <a:bodyPr>
            <a:noAutofit/>
          </a:bodyPr>
          <a:lstStyle/>
          <a:p>
            <a:pPr marL="0" indent="0">
              <a:spcBef>
                <a:spcPts val="0"/>
              </a:spcBef>
              <a:buNone/>
            </a:pPr>
            <a:r>
              <a:rPr lang="en-US" sz="1800" dirty="0"/>
              <a:t>This </a:t>
            </a:r>
            <a:r>
              <a:rPr lang="en-US" sz="1800" dirty="0" smtClean="0"/>
              <a:t>course has been developed by OHCHR’s Women’s Rights and Gender Section, as part of the Gender Equality Strategic Plan. </a:t>
            </a:r>
          </a:p>
          <a:p>
            <a:pPr marL="0" indent="0">
              <a:spcBef>
                <a:spcPts val="0"/>
              </a:spcBef>
              <a:buNone/>
            </a:pPr>
            <a:endParaRPr lang="en-US" sz="1800" dirty="0"/>
          </a:p>
          <a:p>
            <a:pPr marL="0" indent="0">
              <a:spcBef>
                <a:spcPts val="0"/>
              </a:spcBef>
              <a:buNone/>
            </a:pPr>
            <a:r>
              <a:rPr lang="en-US" sz="1800" dirty="0" smtClean="0"/>
              <a:t>It is intended to provide you with a basic understanding of </a:t>
            </a:r>
            <a:r>
              <a:rPr lang="en-US" sz="1800" dirty="0" smtClean="0"/>
              <a:t>a human </a:t>
            </a:r>
            <a:r>
              <a:rPr lang="en-US" sz="1800" dirty="0"/>
              <a:t>rights-based approach to gender </a:t>
            </a:r>
            <a:r>
              <a:rPr lang="en-US" sz="1800" dirty="0" smtClean="0"/>
              <a:t>equality, in the context of OHCHR's </a:t>
            </a:r>
            <a:r>
              <a:rPr lang="en-US" sz="1800" dirty="0"/>
              <a:t>mandate and institutional </a:t>
            </a:r>
            <a:r>
              <a:rPr lang="en-US" sz="1800" dirty="0" smtClean="0"/>
              <a:t>functioning.  </a:t>
            </a:r>
          </a:p>
          <a:p>
            <a:pPr marL="0" indent="0">
              <a:spcBef>
                <a:spcPts val="0"/>
              </a:spcBef>
              <a:buNone/>
            </a:pPr>
            <a:endParaRPr lang="en-US" sz="1800" dirty="0"/>
          </a:p>
          <a:p>
            <a:pPr marL="0" indent="0">
              <a:spcBef>
                <a:spcPts val="0"/>
              </a:spcBef>
              <a:buNone/>
            </a:pPr>
            <a:r>
              <a:rPr lang="en-US" sz="1800" dirty="0" smtClean="0"/>
              <a:t>The objective is to strengthen </a:t>
            </a:r>
            <a:r>
              <a:rPr lang="en-US" sz="1800" dirty="0"/>
              <a:t>the knowledge and skills of OHCHR staff (managers, program officers, </a:t>
            </a:r>
            <a:r>
              <a:rPr lang="en-US" sz="1800" dirty="0" smtClean="0"/>
              <a:t>general </a:t>
            </a:r>
            <a:r>
              <a:rPr lang="en-US" sz="1800" dirty="0"/>
              <a:t>service staff) to integrate a gender perspective into </a:t>
            </a:r>
            <a:r>
              <a:rPr lang="en-US" sz="1800" dirty="0" smtClean="0"/>
              <a:t>their work. We therefore encourage </a:t>
            </a:r>
            <a:r>
              <a:rPr lang="en-US" sz="1800" dirty="0"/>
              <a:t>you to think about the concepts presented in the context of your daily </a:t>
            </a:r>
            <a:r>
              <a:rPr lang="en-US" sz="1800" dirty="0" smtClean="0"/>
              <a:t>activities. </a:t>
            </a:r>
            <a:endParaRPr lang="en-US" sz="1800" dirty="0"/>
          </a:p>
          <a:p>
            <a:pPr marL="0" indent="0">
              <a:spcBef>
                <a:spcPts val="0"/>
              </a:spcBef>
              <a:buNone/>
            </a:pPr>
            <a:endParaRPr lang="en-US" sz="1800" dirty="0" smtClean="0"/>
          </a:p>
          <a:p>
            <a:pPr marL="0" indent="0">
              <a:spcBef>
                <a:spcPts val="0"/>
              </a:spcBef>
              <a:buNone/>
            </a:pPr>
            <a:r>
              <a:rPr lang="en-US" sz="1800" dirty="0" smtClean="0"/>
              <a:t>The </a:t>
            </a:r>
            <a:r>
              <a:rPr lang="en-US" sz="1800" dirty="0"/>
              <a:t>module </a:t>
            </a:r>
            <a:r>
              <a:rPr lang="en-US" sz="1800" dirty="0" smtClean="0"/>
              <a:t>complements </a:t>
            </a:r>
            <a:r>
              <a:rPr lang="en-US" sz="1800" dirty="0"/>
              <a:t>the UN basic </a:t>
            </a:r>
            <a:r>
              <a:rPr lang="en-US" sz="1800" dirty="0" smtClean="0"/>
              <a:t>online </a:t>
            </a:r>
            <a:r>
              <a:rPr lang="en-US" sz="1800" dirty="0"/>
              <a:t>course on gender </a:t>
            </a:r>
            <a:r>
              <a:rPr lang="en-US" sz="1800" dirty="0" smtClean="0"/>
              <a:t>prepared </a:t>
            </a:r>
            <a:r>
              <a:rPr lang="en-US" sz="1800" dirty="0"/>
              <a:t>by UN </a:t>
            </a:r>
            <a:r>
              <a:rPr lang="en-US" sz="1800" dirty="0" smtClean="0"/>
              <a:t>Women and peer-reviewed by 13 UN agencies, including OHCHR. It is recommended that OHCHR staff take this on-line module after completing the UN basic gender course. </a:t>
            </a:r>
            <a:endParaRPr lang="en-US" sz="1800" dirty="0"/>
          </a:p>
        </p:txBody>
      </p:sp>
    </p:spTree>
    <p:extLst>
      <p:ext uri="{BB962C8B-B14F-4D97-AF65-F5344CB8AC3E}">
        <p14:creationId xmlns:p14="http://schemas.microsoft.com/office/powerpoint/2010/main" val="3464186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800" smtClean="0">
                <a:latin typeface="Arial" charset="0"/>
                <a:ea typeface="ＭＳ Ｐゴシック" pitchFamily="34" charset="-128"/>
                <a:cs typeface="Arial" charset="0"/>
              </a:rPr>
              <a:t>OHCHR Gender Equality Policy and its Strategic Plan – implication for staff</a:t>
            </a:r>
          </a:p>
        </p:txBody>
      </p:sp>
      <p:sp>
        <p:nvSpPr>
          <p:cNvPr id="10243" name="Espace réservé du contenu 2"/>
          <p:cNvSpPr txBox="1">
            <a:spLocks/>
          </p:cNvSpPr>
          <p:nvPr/>
        </p:nvSpPr>
        <p:spPr bwMode="auto">
          <a:xfrm>
            <a:off x="263525" y="1128713"/>
            <a:ext cx="5153025"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None/>
            </a:pPr>
            <a:endParaRPr lang="en-US" sz="2600">
              <a:cs typeface="Arial" charset="0"/>
            </a:endParaRPr>
          </a:p>
        </p:txBody>
      </p:sp>
      <p:sp>
        <p:nvSpPr>
          <p:cNvPr id="5" name="Rectangle 4"/>
          <p:cNvSpPr/>
          <p:nvPr/>
        </p:nvSpPr>
        <p:spPr>
          <a:xfrm>
            <a:off x="4614863" y="3089275"/>
            <a:ext cx="3262312" cy="3810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Human rights work</a:t>
            </a:r>
          </a:p>
        </p:txBody>
      </p:sp>
      <p:sp>
        <p:nvSpPr>
          <p:cNvPr id="7" name="Rectangle 6"/>
          <p:cNvSpPr/>
          <p:nvPr/>
        </p:nvSpPr>
        <p:spPr>
          <a:xfrm>
            <a:off x="557213" y="3114675"/>
            <a:ext cx="3282950" cy="3794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Institutional functioning</a:t>
            </a:r>
          </a:p>
        </p:txBody>
      </p:sp>
      <p:sp>
        <p:nvSpPr>
          <p:cNvPr id="8" name="Rounded Rectangle 7"/>
          <p:cNvSpPr/>
          <p:nvPr/>
        </p:nvSpPr>
        <p:spPr>
          <a:xfrm>
            <a:off x="2486025" y="1268413"/>
            <a:ext cx="4059238" cy="1300162"/>
          </a:xfrm>
          <a:prstGeom prst="round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solidFill>
                  <a:schemeClr val="tx1"/>
                </a:solidFill>
              </a:rPr>
              <a:t>Gender equality policy (2011)</a:t>
            </a:r>
          </a:p>
          <a:p>
            <a:pPr algn="ctr">
              <a:defRPr/>
            </a:pPr>
            <a:r>
              <a:rPr lang="en-GB" sz="2400" b="1" dirty="0">
                <a:solidFill>
                  <a:schemeClr val="tx1"/>
                </a:solidFill>
              </a:rPr>
              <a:t>Gender equality strategic plan (2012-13)</a:t>
            </a:r>
          </a:p>
        </p:txBody>
      </p:sp>
      <p:cxnSp>
        <p:nvCxnSpPr>
          <p:cNvPr id="3" name="Straight Arrow Connector 2"/>
          <p:cNvCxnSpPr/>
          <p:nvPr/>
        </p:nvCxnSpPr>
        <p:spPr>
          <a:xfrm flipH="1">
            <a:off x="2363788" y="2641600"/>
            <a:ext cx="952500"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5416550" y="2593975"/>
            <a:ext cx="720725"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201" name="Content Placeholder 1"/>
          <p:cNvSpPr>
            <a:spLocks noGrp="1"/>
          </p:cNvSpPr>
          <p:nvPr>
            <p:ph idx="1"/>
          </p:nvPr>
        </p:nvSpPr>
        <p:spPr>
          <a:xfrm>
            <a:off x="722313" y="3565525"/>
            <a:ext cx="3282950" cy="2627313"/>
          </a:xfrm>
        </p:spPr>
        <p:txBody>
          <a:bodyPr/>
          <a:lstStyle/>
          <a:p>
            <a:pPr>
              <a:defRPr/>
            </a:pPr>
            <a:r>
              <a:rPr lang="en-GB" sz="2000" dirty="0" smtClean="0">
                <a:latin typeface="Arial" charset="0"/>
                <a:ea typeface="ＭＳ Ｐゴシック" pitchFamily="34" charset="-128"/>
                <a:cs typeface="Arial" charset="0"/>
              </a:rPr>
              <a:t>Performance evaluation</a:t>
            </a:r>
          </a:p>
          <a:p>
            <a:pPr>
              <a:defRPr/>
            </a:pPr>
            <a:r>
              <a:rPr lang="en-GB" sz="2000" dirty="0" smtClean="0">
                <a:latin typeface="Arial" charset="0"/>
                <a:ea typeface="ＭＳ Ｐゴシック" pitchFamily="34" charset="-128"/>
                <a:cs typeface="Arial" charset="0"/>
              </a:rPr>
              <a:t>Office’s culture</a:t>
            </a:r>
          </a:p>
          <a:p>
            <a:pPr>
              <a:defRPr/>
            </a:pPr>
            <a:r>
              <a:rPr lang="en-GB" sz="2000" dirty="0" smtClean="0">
                <a:latin typeface="Arial" charset="0"/>
                <a:ea typeface="ＭＳ Ｐゴシック" pitchFamily="34" charset="-128"/>
                <a:cs typeface="Arial" charset="0"/>
              </a:rPr>
              <a:t>Recruitment</a:t>
            </a:r>
          </a:p>
          <a:p>
            <a:pPr>
              <a:defRPr/>
            </a:pPr>
            <a:r>
              <a:rPr lang="en-GB" sz="2000" dirty="0" smtClean="0">
                <a:latin typeface="Arial" charset="0"/>
                <a:ea typeface="ＭＳ Ｐゴシック" pitchFamily="34" charset="-128"/>
                <a:cs typeface="Arial" charset="0"/>
              </a:rPr>
              <a:t>Capacity-building</a:t>
            </a:r>
          </a:p>
          <a:p>
            <a:pPr marL="0" indent="0">
              <a:buFont typeface="Wingdings" pitchFamily="2" charset="2"/>
              <a:buNone/>
              <a:defRPr/>
            </a:pPr>
            <a:endParaRPr lang="en-GB" sz="2000"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p:txBody>
      </p:sp>
      <p:sp>
        <p:nvSpPr>
          <p:cNvPr id="10250" name="Content Placeholder 1"/>
          <p:cNvSpPr txBox="1">
            <a:spLocks/>
          </p:cNvSpPr>
          <p:nvPr/>
        </p:nvSpPr>
        <p:spPr bwMode="auto">
          <a:xfrm>
            <a:off x="4614863" y="3494088"/>
            <a:ext cx="4052887" cy="276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20000"/>
              </a:spcBef>
              <a:buClr>
                <a:schemeClr val="tx2"/>
              </a:buClr>
              <a:buFont typeface="Wingdings" pitchFamily="2" charset="2"/>
              <a:buChar char="§"/>
            </a:pPr>
            <a:r>
              <a:rPr lang="en-GB" sz="2000" dirty="0">
                <a:cs typeface="Arial" charset="0"/>
              </a:rPr>
              <a:t>Human Rights Council and Special Procedures</a:t>
            </a:r>
          </a:p>
          <a:p>
            <a:pPr>
              <a:spcBef>
                <a:spcPct val="20000"/>
              </a:spcBef>
              <a:buClr>
                <a:schemeClr val="tx2"/>
              </a:buClr>
              <a:buFont typeface="Wingdings" pitchFamily="2" charset="2"/>
              <a:buChar char="§"/>
            </a:pPr>
            <a:r>
              <a:rPr lang="en-GB" sz="2000" dirty="0">
                <a:cs typeface="Arial" charset="0"/>
              </a:rPr>
              <a:t>Treaty bodies</a:t>
            </a:r>
          </a:p>
          <a:p>
            <a:pPr>
              <a:spcBef>
                <a:spcPct val="20000"/>
              </a:spcBef>
              <a:buClr>
                <a:schemeClr val="tx2"/>
              </a:buClr>
              <a:buFont typeface="Wingdings" pitchFamily="2" charset="2"/>
              <a:buChar char="§"/>
            </a:pPr>
            <a:r>
              <a:rPr lang="en-GB" sz="2000" dirty="0">
                <a:cs typeface="Arial" charset="0"/>
              </a:rPr>
              <a:t>Research and thematic work</a:t>
            </a:r>
          </a:p>
          <a:p>
            <a:pPr>
              <a:spcBef>
                <a:spcPct val="20000"/>
              </a:spcBef>
              <a:buClr>
                <a:schemeClr val="tx2"/>
              </a:buClr>
              <a:buFont typeface="Wingdings" pitchFamily="2" charset="2"/>
              <a:buChar char="§"/>
            </a:pPr>
            <a:r>
              <a:rPr lang="en-GB" sz="2000" dirty="0">
                <a:cs typeface="Arial" charset="0"/>
              </a:rPr>
              <a:t>Field operation and technical cooperation</a:t>
            </a:r>
          </a:p>
          <a:p>
            <a:pPr>
              <a:spcBef>
                <a:spcPct val="20000"/>
              </a:spcBef>
              <a:buClr>
                <a:schemeClr val="tx2"/>
              </a:buClr>
              <a:buFont typeface="Wingdings" pitchFamily="2" charset="2"/>
              <a:buChar char="§"/>
            </a:pPr>
            <a:endParaRPr lang="en-GB" sz="2000" dirty="0">
              <a:cs typeface="Arial" charset="0"/>
            </a:endParaRPr>
          </a:p>
          <a:p>
            <a:pPr>
              <a:spcBef>
                <a:spcPct val="20000"/>
              </a:spcBef>
              <a:buClr>
                <a:schemeClr val="tx2"/>
              </a:buClr>
              <a:buFont typeface="Wingdings" pitchFamily="2" charset="2"/>
              <a:buChar char="§"/>
            </a:pPr>
            <a:endParaRPr lang="en-GB" sz="2600" dirty="0">
              <a:cs typeface="Arial" charset="0"/>
            </a:endParaRPr>
          </a:p>
          <a:p>
            <a:pPr>
              <a:spcBef>
                <a:spcPct val="20000"/>
              </a:spcBef>
              <a:buClr>
                <a:schemeClr val="tx2"/>
              </a:buClr>
              <a:buFont typeface="Wingdings" pitchFamily="2" charset="2"/>
              <a:buChar char="§"/>
            </a:pPr>
            <a:endParaRPr lang="en-GB" sz="2600" dirty="0">
              <a:cs typeface="Arial" charset="0"/>
            </a:endParaRPr>
          </a:p>
          <a:p>
            <a:pPr>
              <a:spcBef>
                <a:spcPct val="20000"/>
              </a:spcBef>
              <a:buClr>
                <a:schemeClr val="tx2"/>
              </a:buClr>
              <a:buFont typeface="Wingdings" pitchFamily="2" charset="2"/>
              <a:buNone/>
            </a:pPr>
            <a:endParaRPr lang="en-GB" sz="2600" dirty="0">
              <a:cs typeface="Arial" charset="0"/>
            </a:endParaRPr>
          </a:p>
        </p:txBody>
      </p:sp>
    </p:spTree>
    <p:extLst>
      <p:ext uri="{BB962C8B-B14F-4D97-AF65-F5344CB8AC3E}">
        <p14:creationId xmlns:p14="http://schemas.microsoft.com/office/powerpoint/2010/main" val="2399361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OHCHR Gender Equality Policy (2011) </a:t>
            </a:r>
          </a:p>
          <a:p>
            <a:pPr marL="0" indent="0">
              <a:buNone/>
            </a:pPr>
            <a:r>
              <a:rPr lang="en-US" u="sng" dirty="0" smtClean="0"/>
              <a:t>Background </a:t>
            </a:r>
            <a:r>
              <a:rPr lang="en-US" u="sng" dirty="0"/>
              <a:t>Purpose and Scope </a:t>
            </a:r>
            <a:endParaRPr lang="en-GB" dirty="0"/>
          </a:p>
          <a:p>
            <a:r>
              <a:rPr lang="en-US" dirty="0" smtClean="0"/>
              <a:t>Policy </a:t>
            </a:r>
            <a:r>
              <a:rPr lang="en-US" dirty="0"/>
              <a:t>developed as a response to institutional mandate, lessons learned and results of internal evaluation commissioned in 2009</a:t>
            </a:r>
            <a:endParaRPr lang="en-GB" dirty="0"/>
          </a:p>
          <a:p>
            <a:r>
              <a:rPr lang="en-US" dirty="0" smtClean="0"/>
              <a:t>Purpose: </a:t>
            </a:r>
            <a:r>
              <a:rPr lang="en-US" dirty="0"/>
              <a:t>to consistently and systematically inform all areas of the Office human rights work</a:t>
            </a:r>
            <a:endParaRPr lang="en-GB" dirty="0"/>
          </a:p>
          <a:p>
            <a:r>
              <a:rPr lang="en-US" dirty="0"/>
              <a:t>Applies to all OHCHR staff members both at Headquarters and in the </a:t>
            </a:r>
            <a:r>
              <a:rPr lang="en-US" dirty="0" smtClean="0"/>
              <a:t>field</a:t>
            </a:r>
          </a:p>
          <a:p>
            <a:pPr marL="0" indent="0">
              <a:buNone/>
            </a:pPr>
            <a:endParaRPr lang="en-US" dirty="0" smtClean="0"/>
          </a:p>
          <a:p>
            <a:pPr marL="0" indent="0">
              <a:buNone/>
            </a:pPr>
            <a:endParaRPr lang="en-GB" dirty="0"/>
          </a:p>
        </p:txBody>
      </p:sp>
    </p:spTree>
    <p:extLst>
      <p:ext uri="{BB962C8B-B14F-4D97-AF65-F5344CB8AC3E}">
        <p14:creationId xmlns:p14="http://schemas.microsoft.com/office/powerpoint/2010/main" val="213460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OHCHR Gender Equality Policy (2011) </a:t>
            </a:r>
          </a:p>
          <a:p>
            <a:pPr marL="0" indent="0">
              <a:buNone/>
            </a:pPr>
            <a:r>
              <a:rPr lang="en-GB" dirty="0"/>
              <a:t>In order to make sure gender equality becomes a reality in the Office, the policy gives </a:t>
            </a:r>
            <a:r>
              <a:rPr lang="en-GB" dirty="0" smtClean="0"/>
              <a:t>two </a:t>
            </a:r>
            <a:r>
              <a:rPr lang="en-GB" dirty="0"/>
              <a:t>broad categories of orientations:</a:t>
            </a:r>
          </a:p>
          <a:p>
            <a:pPr marL="285750" indent="-285750">
              <a:buAutoNum type="romanUcPeriod"/>
            </a:pPr>
            <a:r>
              <a:rPr lang="en-GB" u="sng" dirty="0"/>
              <a:t>Institutional </a:t>
            </a:r>
            <a:r>
              <a:rPr lang="en-GB" u="sng" dirty="0" smtClean="0"/>
              <a:t>(i.e. </a:t>
            </a:r>
            <a:r>
              <a:rPr lang="en-GB" u="sng" dirty="0"/>
              <a:t>integrate gender concern in internal culture, structure and processes</a:t>
            </a:r>
            <a:r>
              <a:rPr lang="en-GB" u="sng" dirty="0" smtClean="0"/>
              <a:t>) </a:t>
            </a:r>
            <a:r>
              <a:rPr lang="en-US" dirty="0"/>
              <a:t>(give an example of each)</a:t>
            </a:r>
            <a:endParaRPr lang="en-GB" dirty="0"/>
          </a:p>
          <a:p>
            <a:r>
              <a:rPr lang="en-US" dirty="0"/>
              <a:t>Gender equality in human </a:t>
            </a:r>
            <a:r>
              <a:rPr lang="en-US" dirty="0" smtClean="0"/>
              <a:t>resources management</a:t>
            </a:r>
          </a:p>
          <a:p>
            <a:r>
              <a:rPr lang="en-US" dirty="0" smtClean="0"/>
              <a:t>Introduce gender-responsive budgeting</a:t>
            </a:r>
            <a:endParaRPr lang="en-GB" dirty="0"/>
          </a:p>
          <a:p>
            <a:r>
              <a:rPr lang="en-US" dirty="0" smtClean="0"/>
              <a:t>Institutional </a:t>
            </a:r>
            <a:r>
              <a:rPr lang="en-US" dirty="0"/>
              <a:t>incentives to be created to enhance accountability of </a:t>
            </a:r>
            <a:r>
              <a:rPr lang="fr-CH" dirty="0" smtClean="0"/>
              <a:t>staff</a:t>
            </a:r>
            <a:endParaRPr lang="en-GB" dirty="0"/>
          </a:p>
          <a:p>
            <a:r>
              <a:rPr lang="en-US" dirty="0"/>
              <a:t>Capacity development</a:t>
            </a:r>
            <a:endParaRPr lang="en-GB" dirty="0"/>
          </a:p>
          <a:p>
            <a:r>
              <a:rPr lang="fr-CH" dirty="0" err="1" smtClean="0"/>
              <a:t>Towards</a:t>
            </a:r>
            <a:r>
              <a:rPr lang="fr-CH" dirty="0" smtClean="0"/>
              <a:t> and </a:t>
            </a:r>
            <a:r>
              <a:rPr lang="fr-CH" dirty="0" err="1" smtClean="0"/>
              <a:t>organizational</a:t>
            </a:r>
            <a:r>
              <a:rPr lang="fr-CH" dirty="0" smtClean="0"/>
              <a:t> culture </a:t>
            </a:r>
            <a:r>
              <a:rPr lang="fr-CH" dirty="0" err="1" smtClean="0"/>
              <a:t>conducive</a:t>
            </a:r>
            <a:r>
              <a:rPr lang="fr-CH" dirty="0" smtClean="0"/>
              <a:t> to </a:t>
            </a:r>
            <a:r>
              <a:rPr lang="fr-CH" dirty="0" err="1" smtClean="0"/>
              <a:t>gender</a:t>
            </a:r>
            <a:r>
              <a:rPr lang="fr-CH" dirty="0" smtClean="0"/>
              <a:t> </a:t>
            </a:r>
            <a:r>
              <a:rPr lang="fr-CH" dirty="0" err="1" smtClean="0"/>
              <a:t>equality</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946569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OHCHR Gender Equality Policy (2011) </a:t>
            </a:r>
          </a:p>
          <a:p>
            <a:pPr marL="0" indent="0">
              <a:buNone/>
            </a:pPr>
            <a:r>
              <a:rPr lang="en-GB" u="sng" dirty="0" smtClean="0"/>
              <a:t>II. </a:t>
            </a:r>
            <a:r>
              <a:rPr lang="en-US" u="sng" dirty="0" smtClean="0"/>
              <a:t>Advancing </a:t>
            </a:r>
            <a:r>
              <a:rPr lang="en-US" u="sng" dirty="0"/>
              <a:t>Gender Equality in all fields of OCHCR </a:t>
            </a:r>
            <a:r>
              <a:rPr lang="en-US" u="sng" dirty="0" smtClean="0"/>
              <a:t>Mandate </a:t>
            </a:r>
            <a:r>
              <a:rPr lang="en-US" i="1" dirty="0" smtClean="0"/>
              <a:t>(give an example of each)</a:t>
            </a:r>
            <a:endParaRPr lang="en-GB" i="1" dirty="0" smtClean="0"/>
          </a:p>
          <a:p>
            <a:r>
              <a:rPr lang="en-US" dirty="0"/>
              <a:t>Human Rights Council and Special Procedures, Treaty </a:t>
            </a:r>
            <a:r>
              <a:rPr lang="en-US" dirty="0" smtClean="0"/>
              <a:t>bodies</a:t>
            </a:r>
          </a:p>
          <a:p>
            <a:r>
              <a:rPr lang="en-US" dirty="0" smtClean="0"/>
              <a:t>Research </a:t>
            </a:r>
            <a:r>
              <a:rPr lang="en-US" dirty="0"/>
              <a:t>and thematic </a:t>
            </a:r>
            <a:r>
              <a:rPr lang="en-US" dirty="0" smtClean="0"/>
              <a:t>work</a:t>
            </a:r>
          </a:p>
          <a:p>
            <a:r>
              <a:rPr lang="en-US" dirty="0" smtClean="0"/>
              <a:t>Field </a:t>
            </a:r>
            <a:r>
              <a:rPr lang="en-US" dirty="0"/>
              <a:t>operation and technical cooperation</a:t>
            </a:r>
            <a:endParaRPr lang="en-GB" dirty="0"/>
          </a:p>
        </p:txBody>
      </p:sp>
    </p:spTree>
    <p:extLst>
      <p:ext uri="{BB962C8B-B14F-4D97-AF65-F5344CB8AC3E}">
        <p14:creationId xmlns:p14="http://schemas.microsoft.com/office/powerpoint/2010/main" val="4008828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OHCHR Gender Equality Strategic Plan</a:t>
            </a:r>
          </a:p>
          <a:p>
            <a:pPr marL="0" indent="0">
              <a:buNone/>
            </a:pPr>
            <a:r>
              <a:rPr lang="en-US" u="sng" dirty="0"/>
              <a:t>Purpose and </a:t>
            </a:r>
            <a:r>
              <a:rPr lang="en-US" u="sng" dirty="0" smtClean="0"/>
              <a:t>Rationale</a:t>
            </a:r>
            <a:endParaRPr lang="en-GB" dirty="0"/>
          </a:p>
          <a:p>
            <a:r>
              <a:rPr lang="en-US" dirty="0" smtClean="0"/>
              <a:t>Lays </a:t>
            </a:r>
            <a:r>
              <a:rPr lang="en-US" dirty="0"/>
              <a:t>out concrete actions to advance gender equality, in both the institutional  setting </a:t>
            </a:r>
            <a:r>
              <a:rPr lang="en-US" dirty="0" smtClean="0"/>
              <a:t>and substantive work </a:t>
            </a:r>
            <a:r>
              <a:rPr lang="en-US" dirty="0"/>
              <a:t>of the office</a:t>
            </a:r>
            <a:endParaRPr lang="en-GB" dirty="0"/>
          </a:p>
          <a:p>
            <a:r>
              <a:rPr lang="en-US" dirty="0" smtClean="0"/>
              <a:t>Continues </a:t>
            </a:r>
            <a:r>
              <a:rPr lang="en-US" dirty="0"/>
              <a:t>to be informed by the human rights-based approach and the gender integration policy of the United Nations</a:t>
            </a:r>
            <a:endParaRPr lang="en-GB" dirty="0"/>
          </a:p>
          <a:p>
            <a:r>
              <a:rPr lang="en-US" dirty="0"/>
              <a:t>Designed to </a:t>
            </a:r>
            <a:r>
              <a:rPr lang="en-US" dirty="0" smtClean="0"/>
              <a:t>CEB/System Wide Action Plan on Gender Equality and the Empowerment of Women compliant</a:t>
            </a:r>
          </a:p>
          <a:p>
            <a:r>
              <a:rPr lang="en-US" dirty="0" smtClean="0"/>
              <a:t>It </a:t>
            </a:r>
            <a:r>
              <a:rPr lang="en-US" dirty="0"/>
              <a:t>also includes GMO 3 which requires the integration of a gender perspective office-wide</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3818225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OHCHR Gender Equality Strategic Plan</a:t>
            </a:r>
          </a:p>
          <a:p>
            <a:pPr marL="0" indent="0">
              <a:buNone/>
            </a:pPr>
            <a:r>
              <a:rPr lang="en-US" u="sng" dirty="0"/>
              <a:t>Implementation Machinery</a:t>
            </a:r>
            <a:endParaRPr lang="en-GB" dirty="0"/>
          </a:p>
          <a:p>
            <a:pPr marL="0" indent="0">
              <a:buNone/>
            </a:pPr>
            <a:r>
              <a:rPr lang="en-US" dirty="0"/>
              <a:t>The Strategic Plan will be implemented </a:t>
            </a:r>
            <a:r>
              <a:rPr lang="en-US" dirty="0" smtClean="0"/>
              <a:t>by all OHCHR staff with </a:t>
            </a:r>
            <a:r>
              <a:rPr lang="en-US" dirty="0"/>
              <a:t>the support of an integrated gender architecture including:</a:t>
            </a:r>
            <a:endParaRPr lang="en-GB" dirty="0"/>
          </a:p>
          <a:p>
            <a:pPr lvl="0"/>
            <a:r>
              <a:rPr lang="en-US" dirty="0"/>
              <a:t>Women’s Human Rights and Gender Section</a:t>
            </a:r>
            <a:endParaRPr lang="en-GB" dirty="0"/>
          </a:p>
          <a:p>
            <a:pPr lvl="0"/>
            <a:r>
              <a:rPr lang="en-US" dirty="0"/>
              <a:t>Regional Gender Advisers</a:t>
            </a:r>
            <a:endParaRPr lang="en-GB" dirty="0"/>
          </a:p>
          <a:p>
            <a:pPr lvl="0"/>
            <a:r>
              <a:rPr lang="en-US" dirty="0"/>
              <a:t>Gender Facilitators</a:t>
            </a:r>
            <a:endParaRPr lang="en-GB" dirty="0"/>
          </a:p>
          <a:p>
            <a:pPr lvl="0"/>
            <a:r>
              <a:rPr lang="en-US" dirty="0"/>
              <a:t>Gender Focal Points</a:t>
            </a:r>
            <a:endParaRPr lang="en-GB" dirty="0"/>
          </a:p>
          <a:p>
            <a:pPr lvl="0"/>
            <a:r>
              <a:rPr lang="en-US" dirty="0"/>
              <a:t>Departmental Focal Points for Women</a:t>
            </a:r>
            <a:endParaRPr lang="en-GB" dirty="0"/>
          </a:p>
          <a:p>
            <a:pPr lvl="0"/>
            <a:r>
              <a:rPr lang="en-US" dirty="0"/>
              <a:t>The Senior Human Rights Adviser on Sexual orientation and gender identity</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42483112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fr-CH" sz="3600" dirty="0" err="1"/>
              <a:t>Roles</a:t>
            </a:r>
            <a:r>
              <a:rPr lang="fr-CH" sz="3600" dirty="0"/>
              <a:t> and </a:t>
            </a:r>
            <a:r>
              <a:rPr lang="fr-CH" sz="3600" dirty="0" err="1"/>
              <a:t>responsibilities</a:t>
            </a:r>
            <a:r>
              <a:rPr lang="fr-CH" sz="3600" dirty="0"/>
              <a:t> of OHCHR staff </a:t>
            </a:r>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endParaRPr lang="fr-CH" sz="2000" u="sng" dirty="0" smtClean="0"/>
          </a:p>
          <a:p>
            <a:pPr marL="0" indent="0">
              <a:buNone/>
            </a:pPr>
            <a:r>
              <a:rPr lang="fr-CH" sz="2000" i="1" dirty="0" err="1" smtClean="0"/>
              <a:t>Create</a:t>
            </a:r>
            <a:r>
              <a:rPr lang="fr-CH" sz="2000" i="1" dirty="0" smtClean="0"/>
              <a:t> good practice </a:t>
            </a:r>
            <a:r>
              <a:rPr lang="fr-CH" sz="2000" i="1" dirty="0" err="1" smtClean="0"/>
              <a:t>characters</a:t>
            </a:r>
            <a:r>
              <a:rPr lang="fr-CH" sz="2000" i="1" dirty="0" smtClean="0"/>
              <a:t> for </a:t>
            </a:r>
            <a:r>
              <a:rPr lang="fr-CH" sz="2000" i="1" dirty="0" err="1" smtClean="0"/>
              <a:t>each</a:t>
            </a:r>
            <a:r>
              <a:rPr lang="fr-CH" sz="2000" i="1" dirty="0" smtClean="0"/>
              <a:t> </a:t>
            </a:r>
            <a:r>
              <a:rPr lang="fr-CH" sz="2000" i="1" dirty="0" err="1" smtClean="0"/>
              <a:t>role</a:t>
            </a:r>
            <a:endParaRPr lang="fr-CH" sz="2000" i="1" dirty="0" smtClean="0"/>
          </a:p>
          <a:p>
            <a:r>
              <a:rPr lang="fr-CH" sz="2000" dirty="0" smtClean="0"/>
              <a:t>Managers</a:t>
            </a:r>
          </a:p>
          <a:p>
            <a:pPr lvl="0">
              <a:buFont typeface="Wingdings" pitchFamily="2" charset="2"/>
              <a:buChar char="ü"/>
            </a:pPr>
            <a:r>
              <a:rPr lang="en-GB" sz="2000" dirty="0"/>
              <a:t>“Ensure a gender perspective in communication (public statements, media interventions), meetings (with Government officials, donors, UN entities, etc.), and partnerships (civil society organizations, National Human Rights Institutions, etc.).”</a:t>
            </a:r>
          </a:p>
          <a:p>
            <a:pPr lvl="0">
              <a:buFont typeface="Wingdings" pitchFamily="2" charset="2"/>
              <a:buChar char="ü"/>
            </a:pPr>
            <a:r>
              <a:rPr lang="en-GB" sz="2000" dirty="0"/>
              <a:t>“Create a working environment that is conducive to gender equality (e.g. flexible working arrangements, zero tolerance for sexual harassment and sexist remarks) and encourage that staff under the manager’s supervision have at least one activity related to gender in their E-performance </a:t>
            </a:r>
            <a:r>
              <a:rPr lang="en-GB" sz="2000" dirty="0" err="1"/>
              <a:t>workplan</a:t>
            </a:r>
            <a:r>
              <a:rPr lang="en-GB" sz="2000" dirty="0"/>
              <a:t>.”</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3875771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a:t>Professional staff</a:t>
            </a:r>
          </a:p>
          <a:p>
            <a:pPr lvl="0">
              <a:buFont typeface="Wingdings" pitchFamily="2" charset="2"/>
              <a:buChar char="ü"/>
            </a:pPr>
            <a:r>
              <a:rPr lang="en-GB" sz="2000" dirty="0"/>
              <a:t>“Ensure that the rights of women and men are equally addressed in analysing the human rights situation and throughout the programming cycle.”</a:t>
            </a:r>
          </a:p>
          <a:p>
            <a:pPr lvl="0">
              <a:buFont typeface="Wingdings" pitchFamily="2" charset="2"/>
              <a:buChar char="ü"/>
            </a:pPr>
            <a:r>
              <a:rPr lang="en-GB" sz="2000" dirty="0"/>
              <a:t>“Whenever possible, ensure that a gender dimension is reflected in written documents (including reports, briefing notes, talking points, press releases, statements, webstories) and that these documents use gender-sensitive language.”</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26421655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smtClean="0"/>
              <a:t>General service staff</a:t>
            </a:r>
          </a:p>
          <a:p>
            <a:pPr>
              <a:buFont typeface="Wingdings" pitchFamily="2" charset="2"/>
              <a:buChar char="ü"/>
            </a:pPr>
            <a:r>
              <a:rPr lang="en-US" sz="2000" dirty="0" smtClean="0"/>
              <a:t>“Bring to the attention of the relevant staff considerations related to gender in documents, procurement processes, and recruitment, including the granting of equal consideration to male and female candidates in the recruitment of consultants.”  </a:t>
            </a:r>
          </a:p>
          <a:p>
            <a:pPr>
              <a:buFont typeface="Wingdings" pitchFamily="2" charset="2"/>
              <a:buChar char="ü"/>
            </a:pPr>
            <a:r>
              <a:rPr lang="en-US" sz="2000" dirty="0" smtClean="0"/>
              <a:t>“Check gender balance of participants and the differentiated needs of women and men (e.g. in terms of the venue, timeframe and facilities available) when organizing meetings.”</a:t>
            </a:r>
          </a:p>
          <a:p>
            <a:pPr marL="0" indent="0">
              <a:buNone/>
            </a:pPr>
            <a:endParaRPr lang="en-GB" sz="2000" dirty="0" smtClean="0">
              <a:solidFill>
                <a:srgbClr val="C00000"/>
              </a:solidFill>
            </a:endParaRP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196935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b="1" dirty="0" smtClean="0"/>
              <a:t/>
            </a:r>
            <a:br>
              <a:rPr lang="en-GB" b="1" dirty="0" smtClean="0"/>
            </a:br>
            <a:r>
              <a:rPr lang="en-GB" b="1" dirty="0" smtClean="0"/>
              <a:t>A Human Rights-Based </a:t>
            </a:r>
            <a:r>
              <a:rPr lang="en-GB" b="1" dirty="0"/>
              <a:t>Approach to Gender Equality</a:t>
            </a:r>
            <a:br>
              <a:rPr lang="en-GB" b="1" dirty="0"/>
            </a:br>
            <a:endParaRPr lang="en-GB" dirty="0"/>
          </a:p>
        </p:txBody>
      </p:sp>
      <p:sp>
        <p:nvSpPr>
          <p:cNvPr id="3" name="Content Placeholder 2"/>
          <p:cNvSpPr>
            <a:spLocks noGrp="1"/>
          </p:cNvSpPr>
          <p:nvPr>
            <p:ph idx="1"/>
          </p:nvPr>
        </p:nvSpPr>
        <p:spPr/>
        <p:txBody>
          <a:bodyPr>
            <a:normAutofit fontScale="85000" lnSpcReduction="20000"/>
          </a:bodyPr>
          <a:lstStyle/>
          <a:p>
            <a:r>
              <a:rPr lang="en-GB" sz="2800" dirty="0" smtClean="0"/>
              <a:t>HRBA </a:t>
            </a:r>
            <a:r>
              <a:rPr lang="en-GB" sz="2800" dirty="0" smtClean="0"/>
              <a:t>and Gender Integration as 2 of the 5 UN programming principles (other 3 are </a:t>
            </a:r>
            <a:r>
              <a:rPr lang="en-US" sz="2800" dirty="0" smtClean="0"/>
              <a:t>environmental sustainability, results-based management and </a:t>
            </a:r>
            <a:r>
              <a:rPr lang="en-US" sz="2800" dirty="0" smtClean="0"/>
              <a:t>capacity </a:t>
            </a:r>
            <a:r>
              <a:rPr lang="en-US" sz="2800" dirty="0" smtClean="0"/>
              <a:t>development).</a:t>
            </a:r>
            <a:endParaRPr lang="en-GB" sz="2800" dirty="0" smtClean="0"/>
          </a:p>
          <a:p>
            <a:pPr lvl="1">
              <a:buFont typeface="Wingdings" pitchFamily="2" charset="2"/>
              <a:buChar char="ü"/>
            </a:pPr>
            <a:r>
              <a:rPr lang="en-GB" dirty="0" smtClean="0"/>
              <a:t>Commonalities</a:t>
            </a:r>
          </a:p>
          <a:p>
            <a:pPr lvl="1">
              <a:buFontTx/>
              <a:buChar char="-"/>
              <a:defRPr/>
            </a:pPr>
            <a:r>
              <a:rPr lang="en-GB" dirty="0"/>
              <a:t>Can be applied at all stages of programming to any programme</a:t>
            </a:r>
          </a:p>
          <a:p>
            <a:pPr lvl="1">
              <a:buFontTx/>
              <a:buChar char="-"/>
              <a:defRPr/>
            </a:pPr>
            <a:r>
              <a:rPr lang="en-GB" dirty="0"/>
              <a:t>Require systematic and new approach to existing activities</a:t>
            </a:r>
          </a:p>
          <a:p>
            <a:pPr lvl="1">
              <a:buFontTx/>
              <a:buChar char="-"/>
              <a:defRPr/>
            </a:pPr>
            <a:r>
              <a:rPr lang="en-GB" dirty="0"/>
              <a:t>Address discrimination</a:t>
            </a:r>
          </a:p>
          <a:p>
            <a:pPr lvl="1">
              <a:buFont typeface="Wingdings" pitchFamily="2" charset="2"/>
              <a:buChar char="ü"/>
            </a:pPr>
            <a:r>
              <a:rPr lang="en-GB" dirty="0" smtClean="0"/>
              <a:t>Differences</a:t>
            </a:r>
          </a:p>
          <a:p>
            <a:pPr lvl="1">
              <a:buFontTx/>
              <a:buChar char="-"/>
              <a:defRPr/>
            </a:pPr>
            <a:r>
              <a:rPr lang="en-GB" dirty="0"/>
              <a:t>Focus (HRBA=more global)</a:t>
            </a:r>
          </a:p>
          <a:p>
            <a:pPr lvl="1">
              <a:buFontTx/>
              <a:buChar char="-"/>
              <a:defRPr/>
            </a:pPr>
            <a:r>
              <a:rPr lang="en-GB" dirty="0" smtClean="0"/>
              <a:t>Tools used</a:t>
            </a:r>
            <a:endParaRPr lang="en-GB" dirty="0"/>
          </a:p>
          <a:p>
            <a:pPr lvl="1">
              <a:buFont typeface="Wingdings" pitchFamily="2" charset="2"/>
              <a:buChar char="ü"/>
            </a:pPr>
            <a:r>
              <a:rPr lang="en-GB" dirty="0" smtClean="0"/>
              <a:t>Mutually reinforcing</a:t>
            </a: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3685117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an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93" y="2153210"/>
            <a:ext cx="9272509" cy="4829432"/>
          </a:xfrm>
          <a:prstGeom prst="rect">
            <a:avLst/>
          </a:prstGeom>
        </p:spPr>
      </p:pic>
      <p:sp>
        <p:nvSpPr>
          <p:cNvPr id="2" name="Title 1"/>
          <p:cNvSpPr>
            <a:spLocks noGrp="1"/>
          </p:cNvSpPr>
          <p:nvPr>
            <p:ph type="title"/>
          </p:nvPr>
        </p:nvSpPr>
        <p:spPr/>
        <p:txBody>
          <a:bodyPr>
            <a:normAutofit fontScale="90000"/>
          </a:bodyPr>
          <a:lstStyle/>
          <a:p>
            <a:r>
              <a:rPr lang="en-US" dirty="0" smtClean="0"/>
              <a:t>Let’s take a look at what this course has in store. </a:t>
            </a:r>
            <a:endParaRPr lang="en-US" dirty="0"/>
          </a:p>
        </p:txBody>
      </p:sp>
      <p:sp>
        <p:nvSpPr>
          <p:cNvPr id="3" name="Subtitle 2"/>
          <p:cNvSpPr>
            <a:spLocks noGrp="1"/>
          </p:cNvSpPr>
          <p:nvPr>
            <p:ph idx="1"/>
          </p:nvPr>
        </p:nvSpPr>
        <p:spPr/>
        <p:txBody>
          <a:bodyPr>
            <a:normAutofit/>
          </a:bodyPr>
          <a:lstStyle/>
          <a:p>
            <a:pPr marL="0" indent="0">
              <a:buNone/>
            </a:pPr>
            <a:r>
              <a:rPr lang="en-US" dirty="0"/>
              <a:t>This course is divided into three sections:</a:t>
            </a:r>
          </a:p>
          <a:p>
            <a:pPr algn="l"/>
            <a:r>
              <a:rPr lang="en-US" dirty="0" smtClean="0"/>
              <a:t>Section </a:t>
            </a:r>
            <a:r>
              <a:rPr lang="en-US" dirty="0" smtClean="0"/>
              <a:t>one – </a:t>
            </a:r>
            <a:r>
              <a:rPr lang="en-US" dirty="0" smtClean="0"/>
              <a:t>Introduction (definitions and intention)</a:t>
            </a:r>
            <a:endParaRPr lang="en-US" dirty="0" smtClean="0"/>
          </a:p>
          <a:p>
            <a:pPr algn="l"/>
            <a:r>
              <a:rPr lang="en-US" dirty="0" smtClean="0"/>
              <a:t>Section </a:t>
            </a:r>
            <a:r>
              <a:rPr lang="en-US" dirty="0" smtClean="0"/>
              <a:t>two – Accountability Framework</a:t>
            </a:r>
          </a:p>
          <a:p>
            <a:pPr algn="l"/>
            <a:r>
              <a:rPr lang="en-US" dirty="0" smtClean="0"/>
              <a:t>Section </a:t>
            </a:r>
            <a:r>
              <a:rPr lang="en-US" dirty="0" smtClean="0"/>
              <a:t>three  - </a:t>
            </a:r>
            <a:r>
              <a:rPr lang="en-US" dirty="0" smtClean="0"/>
              <a:t>Operationalizing a Human Rights-Based Approach to Gender Equality</a:t>
            </a:r>
            <a:endParaRPr lang="en-US" dirty="0" smtClean="0"/>
          </a:p>
        </p:txBody>
      </p:sp>
    </p:spTree>
    <p:extLst>
      <p:ext uri="{BB962C8B-B14F-4D97-AF65-F5344CB8AC3E}">
        <p14:creationId xmlns:p14="http://schemas.microsoft.com/office/powerpoint/2010/main" val="1880042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Knowledge Check</a:t>
            </a:r>
            <a:endParaRPr lang="en-GB" dirty="0"/>
          </a:p>
        </p:txBody>
      </p:sp>
      <p:sp>
        <p:nvSpPr>
          <p:cNvPr id="3" name="Content Placeholder 2"/>
          <p:cNvSpPr>
            <a:spLocks noGrp="1"/>
          </p:cNvSpPr>
          <p:nvPr>
            <p:ph idx="1"/>
          </p:nvPr>
        </p:nvSpPr>
        <p:spPr/>
        <p:txBody>
          <a:bodyPr/>
          <a:lstStyle/>
          <a:p>
            <a:r>
              <a:rPr lang="en-GB" dirty="0" smtClean="0"/>
              <a:t>Develop 3 quiz questions</a:t>
            </a:r>
            <a:endParaRPr lang="en-GB" dirty="0"/>
          </a:p>
        </p:txBody>
      </p:sp>
    </p:spTree>
    <p:extLst>
      <p:ext uri="{BB962C8B-B14F-4D97-AF65-F5344CB8AC3E}">
        <p14:creationId xmlns:p14="http://schemas.microsoft.com/office/powerpoint/2010/main" val="1079813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3002" y="1918423"/>
            <a:ext cx="5795360" cy="455002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a:bodyPr>
          <a:lstStyle/>
          <a:p>
            <a:pPr algn="l"/>
            <a:r>
              <a:rPr lang="en-US" sz="2400" dirty="0" smtClean="0"/>
              <a:t>Section </a:t>
            </a:r>
            <a:r>
              <a:rPr lang="en-US" sz="2400" dirty="0" smtClean="0"/>
              <a:t>Three </a:t>
            </a:r>
            <a:r>
              <a:rPr lang="en-US" sz="2400" dirty="0" smtClean="0"/>
              <a:t>– </a:t>
            </a:r>
            <a:r>
              <a:rPr lang="en-GB" sz="2400" dirty="0" smtClean="0"/>
              <a:t>Operationalizing a Human Rights-Based Approach to Gender Equality</a:t>
            </a:r>
            <a:endParaRPr lang="en-GB" sz="2400" dirty="0"/>
          </a:p>
          <a:p>
            <a:pPr algn="l"/>
            <a:endParaRPr lang="en-GB" sz="2400" dirty="0"/>
          </a:p>
          <a:p>
            <a:pPr algn="l"/>
            <a:r>
              <a:rPr lang="en-US" sz="2400" dirty="0"/>
              <a:t>By the end of this module you will </a:t>
            </a:r>
            <a:r>
              <a:rPr lang="en-US" sz="2400" dirty="0" smtClean="0"/>
              <a:t>have:</a:t>
            </a:r>
            <a:r>
              <a:rPr lang="en-US" sz="2400" dirty="0"/>
              <a:t> </a:t>
            </a:r>
            <a:endParaRPr lang="en-GB" sz="2400" dirty="0" smtClean="0"/>
          </a:p>
          <a:p>
            <a:pPr marL="342900" lvl="0" indent="-342900" algn="l">
              <a:buFont typeface="Wingdings" charset="2"/>
              <a:buChar char="ü"/>
            </a:pPr>
            <a:r>
              <a:rPr lang="en-US" sz="2400" dirty="0" smtClean="0">
                <a:solidFill>
                  <a:schemeClr val="bg1">
                    <a:lumMod val="50000"/>
                  </a:schemeClr>
                </a:solidFill>
              </a:rPr>
              <a:t>Understood the basics of gender </a:t>
            </a:r>
            <a:r>
              <a:rPr lang="en-GB" sz="2400" dirty="0" smtClean="0">
                <a:solidFill>
                  <a:schemeClr val="bg1">
                    <a:lumMod val="50000"/>
                  </a:schemeClr>
                </a:solidFill>
              </a:rPr>
              <a:t>analysis including </a:t>
            </a:r>
            <a:r>
              <a:rPr lang="en-US" sz="2400" dirty="0" smtClean="0">
                <a:solidFill>
                  <a:schemeClr val="bg1">
                    <a:lumMod val="50000"/>
                  </a:schemeClr>
                </a:solidFill>
              </a:rPr>
              <a:t>gendered aspects of HR violations and responses</a:t>
            </a:r>
            <a:endParaRPr lang="en-GB" sz="2400" dirty="0" smtClean="0">
              <a:solidFill>
                <a:schemeClr val="bg1">
                  <a:lumMod val="50000"/>
                </a:schemeClr>
              </a:solidFill>
            </a:endParaRPr>
          </a:p>
          <a:p>
            <a:pPr marL="342900" indent="-342900" algn="l">
              <a:buFont typeface="Wingdings" charset="2"/>
              <a:buChar char="ü"/>
            </a:pPr>
            <a:r>
              <a:rPr lang="en-US" sz="2400" dirty="0" smtClean="0">
                <a:solidFill>
                  <a:schemeClr val="bg1">
                    <a:lumMod val="50000"/>
                  </a:schemeClr>
                </a:solidFill>
              </a:rPr>
              <a:t>Explored </a:t>
            </a:r>
            <a:r>
              <a:rPr lang="en-US" sz="2400" dirty="0">
                <a:solidFill>
                  <a:schemeClr val="bg1">
                    <a:lumMod val="50000"/>
                  </a:schemeClr>
                </a:solidFill>
              </a:rPr>
              <a:t>gender </a:t>
            </a:r>
            <a:r>
              <a:rPr lang="en-US" sz="2400" dirty="0" smtClean="0">
                <a:solidFill>
                  <a:schemeClr val="bg1">
                    <a:lumMod val="50000"/>
                  </a:schemeClr>
                </a:solidFill>
              </a:rPr>
              <a:t>(in)sensitive language and reporting</a:t>
            </a:r>
            <a:endParaRPr lang="en-GB" sz="2400" dirty="0">
              <a:solidFill>
                <a:schemeClr val="bg1">
                  <a:lumMod val="50000"/>
                </a:schemeClr>
              </a:solidFill>
            </a:endParaRPr>
          </a:p>
          <a:p>
            <a:pPr marL="342900" indent="-342900" algn="l">
              <a:buFont typeface="Wingdings" charset="2"/>
              <a:buChar char="ü"/>
            </a:pPr>
            <a:r>
              <a:rPr lang="en-US" sz="2400" dirty="0"/>
              <a:t>Considered how to integrate gender into </a:t>
            </a:r>
            <a:r>
              <a:rPr lang="en-US" sz="2400" dirty="0" smtClean="0"/>
              <a:t>your work</a:t>
            </a:r>
            <a:endParaRPr lang="en-GB" sz="2400" dirty="0"/>
          </a:p>
          <a:p>
            <a:pPr algn="l"/>
            <a:endParaRPr lang="en-US" sz="24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255299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
        <p:nvSpPr>
          <p:cNvPr id="3" name="Subtitle 2"/>
          <p:cNvSpPr>
            <a:spLocks noGrp="1"/>
          </p:cNvSpPr>
          <p:nvPr>
            <p:ph type="subTitle" idx="1"/>
          </p:nvPr>
        </p:nvSpPr>
        <p:spPr>
          <a:xfrm>
            <a:off x="685800" y="2271963"/>
            <a:ext cx="4682433" cy="1752600"/>
          </a:xfrm>
        </p:spPr>
        <p:txBody>
          <a:bodyPr>
            <a:noAutofit/>
          </a:bodyPr>
          <a:lstStyle/>
          <a:p>
            <a:pPr algn="l"/>
            <a:r>
              <a:rPr lang="en-US" sz="2800" b="1" dirty="0"/>
              <a:t>Module </a:t>
            </a:r>
            <a:r>
              <a:rPr lang="en-US" sz="2800" b="1" dirty="0" smtClean="0"/>
              <a:t>Three – </a:t>
            </a:r>
            <a:r>
              <a:rPr lang="en-US" sz="2800" b="1" dirty="0"/>
              <a:t>Integration</a:t>
            </a:r>
            <a:endParaRPr lang="en-GB" sz="2800" dirty="0"/>
          </a:p>
          <a:p>
            <a:pPr algn="l"/>
            <a:r>
              <a:rPr lang="en-US" sz="2800" dirty="0" smtClean="0"/>
              <a:t>Gender Analysis</a:t>
            </a:r>
          </a:p>
          <a:p>
            <a:pPr algn="l"/>
            <a:r>
              <a:rPr lang="en-US" sz="2800" dirty="0" smtClean="0"/>
              <a:t>Gender Sensitive Language/Reporting</a:t>
            </a:r>
          </a:p>
          <a:p>
            <a:pPr algn="l"/>
            <a:r>
              <a:rPr lang="en-US" sz="2800" dirty="0"/>
              <a:t>I</a:t>
            </a:r>
            <a:r>
              <a:rPr lang="en-US" sz="2800" dirty="0" smtClean="0"/>
              <a:t>ntegrating Gender into your work</a:t>
            </a:r>
          </a:p>
        </p:txBody>
      </p:sp>
      <p:pic>
        <p:nvPicPr>
          <p:cNvPr id="4" name="Picture 3"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Tree>
    <p:extLst>
      <p:ext uri="{BB962C8B-B14F-4D97-AF65-F5344CB8AC3E}">
        <p14:creationId xmlns:p14="http://schemas.microsoft.com/office/powerpoint/2010/main" val="4164875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smtClean="0">
                <a:latin typeface="Arial" charset="0"/>
                <a:ea typeface="ＭＳ Ｐゴシック" pitchFamily="34" charset="-128"/>
                <a:cs typeface="Arial" charset="0"/>
              </a:rPr>
              <a:t>What is gender integration? </a:t>
            </a:r>
          </a:p>
        </p:txBody>
      </p:sp>
      <p:sp>
        <p:nvSpPr>
          <p:cNvPr id="17" name="Right Arrow 16"/>
          <p:cNvSpPr/>
          <p:nvPr/>
        </p:nvSpPr>
        <p:spPr>
          <a:xfrm>
            <a:off x="3073400" y="1476375"/>
            <a:ext cx="2574925" cy="14414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solidFill>
                <a:srgbClr val="FFFFFF"/>
              </a:solidFill>
              <a:ea typeface="ＭＳ Ｐゴシック" pitchFamily="34" charset="-128"/>
            </a:endParaRPr>
          </a:p>
        </p:txBody>
      </p:sp>
      <p:sp>
        <p:nvSpPr>
          <p:cNvPr id="7172" name="TextBox 3"/>
          <p:cNvSpPr txBox="1">
            <a:spLocks noChangeArrowheads="1"/>
          </p:cNvSpPr>
          <p:nvPr/>
        </p:nvSpPr>
        <p:spPr bwMode="auto">
          <a:xfrm>
            <a:off x="896938" y="1874838"/>
            <a:ext cx="21764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Gender-based discrimination</a:t>
            </a:r>
          </a:p>
        </p:txBody>
      </p:sp>
      <p:sp>
        <p:nvSpPr>
          <p:cNvPr id="7173" name="TextBox 4"/>
          <p:cNvSpPr txBox="1">
            <a:spLocks noChangeArrowheads="1"/>
          </p:cNvSpPr>
          <p:nvPr/>
        </p:nvSpPr>
        <p:spPr bwMode="auto">
          <a:xfrm>
            <a:off x="6073775" y="2012950"/>
            <a:ext cx="2035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 equality</a:t>
            </a:r>
          </a:p>
        </p:txBody>
      </p:sp>
      <p:sp>
        <p:nvSpPr>
          <p:cNvPr id="7174" name="TextBox 5"/>
          <p:cNvSpPr txBox="1">
            <a:spLocks noChangeArrowheads="1"/>
          </p:cNvSpPr>
          <p:nvPr/>
        </p:nvSpPr>
        <p:spPr bwMode="auto">
          <a:xfrm>
            <a:off x="3073400" y="1984375"/>
            <a:ext cx="2730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chemeClr val="bg1"/>
                </a:solidFill>
              </a:rPr>
              <a:t>Gender integration</a:t>
            </a:r>
          </a:p>
        </p:txBody>
      </p:sp>
      <p:pic>
        <p:nvPicPr>
          <p:cNvPr id="7175" name="Picture 15" descr="http://ulster.happeningmag.com/wp-content/uploads/2012/03/toolbox.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0100" y="3914775"/>
            <a:ext cx="14224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Straight Arrow Connector 21"/>
          <p:cNvCxnSpPr/>
          <p:nvPr/>
        </p:nvCxnSpPr>
        <p:spPr>
          <a:xfrm flipH="1">
            <a:off x="2900363" y="4640263"/>
            <a:ext cx="533400"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3524250" y="4779963"/>
            <a:ext cx="168275" cy="37623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144963" y="4806950"/>
            <a:ext cx="379412" cy="39211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751388" y="4529138"/>
            <a:ext cx="384175"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180" name="TextBox 25"/>
          <p:cNvSpPr txBox="1">
            <a:spLocks noChangeArrowheads="1"/>
          </p:cNvSpPr>
          <p:nvPr/>
        </p:nvSpPr>
        <p:spPr bwMode="auto">
          <a:xfrm>
            <a:off x="1309688" y="4640263"/>
            <a:ext cx="1590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Gender-balance</a:t>
            </a:r>
          </a:p>
        </p:txBody>
      </p:sp>
      <p:sp>
        <p:nvSpPr>
          <p:cNvPr id="7181" name="TextBox 26"/>
          <p:cNvSpPr txBox="1">
            <a:spLocks noChangeArrowheads="1"/>
          </p:cNvSpPr>
          <p:nvPr/>
        </p:nvSpPr>
        <p:spPr bwMode="auto">
          <a:xfrm>
            <a:off x="2371725" y="5165725"/>
            <a:ext cx="1592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analysis</a:t>
            </a:r>
          </a:p>
        </p:txBody>
      </p:sp>
      <p:sp>
        <p:nvSpPr>
          <p:cNvPr id="7182" name="TextBox 27"/>
          <p:cNvSpPr txBox="1">
            <a:spLocks noChangeArrowheads="1"/>
          </p:cNvSpPr>
          <p:nvPr/>
        </p:nvSpPr>
        <p:spPr bwMode="auto">
          <a:xfrm>
            <a:off x="4187825" y="5199063"/>
            <a:ext cx="200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in planning</a:t>
            </a:r>
          </a:p>
        </p:txBody>
      </p:sp>
      <p:sp>
        <p:nvSpPr>
          <p:cNvPr id="7183" name="TextBox 28"/>
          <p:cNvSpPr txBox="1">
            <a:spLocks noChangeArrowheads="1"/>
          </p:cNvSpPr>
          <p:nvPr/>
        </p:nvSpPr>
        <p:spPr bwMode="auto">
          <a:xfrm>
            <a:off x="5135563" y="4652963"/>
            <a:ext cx="16081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Gender-sensitive language/image</a:t>
            </a:r>
          </a:p>
        </p:txBody>
      </p:sp>
      <p:sp>
        <p:nvSpPr>
          <p:cNvPr id="7184" name="TextBox 29"/>
          <p:cNvSpPr txBox="1">
            <a:spLocks noChangeArrowheads="1"/>
          </p:cNvSpPr>
          <p:nvPr/>
        </p:nvSpPr>
        <p:spPr bwMode="auto">
          <a:xfrm>
            <a:off x="3200400" y="3125788"/>
            <a:ext cx="2144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b="1">
                <a:solidFill>
                  <a:srgbClr val="00589A"/>
                </a:solidFill>
              </a:rPr>
              <a:t>= strategy, set of tools</a:t>
            </a:r>
          </a:p>
        </p:txBody>
      </p:sp>
    </p:spTree>
    <p:extLst>
      <p:ext uri="{BB962C8B-B14F-4D97-AF65-F5344CB8AC3E}">
        <p14:creationId xmlns:p14="http://schemas.microsoft.com/office/powerpoint/2010/main" val="10185160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Gender analysis </a:t>
            </a:r>
          </a:p>
          <a:p>
            <a:pPr marL="0" indent="0">
              <a:buNone/>
            </a:pPr>
            <a:r>
              <a:rPr lang="en-GB" dirty="0" smtClean="0"/>
              <a:t>Definition</a:t>
            </a:r>
          </a:p>
          <a:p>
            <a:r>
              <a:rPr lang="en-US" dirty="0"/>
              <a:t>Gender analysis is a tool to diagnose the differences between women and men regarding their specific activities, conditions, needs, access to and control over resources, and their access to development benefits and decision-making</a:t>
            </a:r>
            <a:endParaRPr lang="en-GB" dirty="0"/>
          </a:p>
          <a:p>
            <a:r>
              <a:rPr lang="en-US" dirty="0"/>
              <a:t>It studies the links between these and other factors in the larger socio-cultural, economic, political and environmental </a:t>
            </a:r>
            <a:r>
              <a:rPr lang="en-US" dirty="0" smtClean="0"/>
              <a:t>context</a:t>
            </a:r>
          </a:p>
          <a:p>
            <a:pPr marL="0" indent="0">
              <a:buNone/>
            </a:pPr>
            <a:endParaRPr lang="en-US" dirty="0"/>
          </a:p>
          <a:p>
            <a:pPr marL="0" indent="0">
              <a:buNone/>
            </a:pPr>
            <a:r>
              <a:rPr lang="en-US" dirty="0" smtClean="0"/>
              <a:t>Applied to Human Rights work, it is a tool to see how human rights issues affect women and men differently and to properly address gender inequalities in looking at measures to be put in place to protect and promote human rights of all. </a:t>
            </a:r>
          </a:p>
          <a:p>
            <a:pPr>
              <a:defRPr/>
            </a:pPr>
            <a:endParaRPr lang="en-GB" dirty="0"/>
          </a:p>
          <a:p>
            <a:pPr marL="0" indent="0">
              <a:buNone/>
            </a:pPr>
            <a:endParaRPr lang="en-US" dirty="0" smtClean="0"/>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968833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a:bodyPr>
          <a:lstStyle/>
          <a:p>
            <a:pPr marL="0" indent="0">
              <a:buNone/>
              <a:defRPr/>
            </a:pPr>
            <a:r>
              <a:rPr lang="en-GB" sz="2400" b="1" u="sng" dirty="0" smtClean="0">
                <a:latin typeface="Arial" charset="0"/>
                <a:ea typeface="ＭＳ Ｐゴシック" pitchFamily="34" charset="-128"/>
                <a:cs typeface="Arial" charset="0"/>
              </a:rPr>
              <a:t>Step-by step approach to gender analysis of human rights situations</a:t>
            </a:r>
          </a:p>
          <a:p>
            <a:pPr marL="0" indent="0">
              <a:buNone/>
              <a:defRPr/>
            </a:pPr>
            <a:endParaRPr lang="en-GB" sz="2400" b="1" u="sng" dirty="0" smtClean="0">
              <a:solidFill>
                <a:srgbClr val="C00000"/>
              </a:solidFill>
              <a:latin typeface="Arial" charset="0"/>
              <a:ea typeface="ＭＳ Ｐゴシック" pitchFamily="34" charset="-128"/>
              <a:cs typeface="Arial" charset="0"/>
            </a:endParaRPr>
          </a:p>
          <a:p>
            <a:pPr marL="0" indent="0">
              <a:buNone/>
              <a:defRPr/>
            </a:pPr>
            <a:r>
              <a:rPr lang="en-GB" sz="1900" dirty="0" smtClean="0">
                <a:latin typeface="Arial" charset="0"/>
                <a:ea typeface="ＭＳ Ｐゴシック" pitchFamily="34" charset="-128"/>
                <a:cs typeface="Arial" charset="0"/>
              </a:rPr>
              <a:t>Step </a:t>
            </a:r>
            <a:r>
              <a:rPr lang="en-GB" sz="1900" dirty="0">
                <a:latin typeface="Arial" charset="0"/>
                <a:ea typeface="ＭＳ Ｐゴシック" pitchFamily="34" charset="-128"/>
                <a:cs typeface="Arial" charset="0"/>
              </a:rPr>
              <a:t>1: Information gathering on human rights situations (sex-disaggregated data)</a:t>
            </a:r>
            <a:endParaRPr lang="en-GB" sz="1900" dirty="0" smtClean="0"/>
          </a:p>
          <a:p>
            <a:pPr>
              <a:defRPr/>
            </a:pPr>
            <a:r>
              <a:rPr lang="en-GB" sz="1900" dirty="0" smtClean="0"/>
              <a:t>Identify data disaggregated by sex and </a:t>
            </a:r>
            <a:r>
              <a:rPr lang="en-US" sz="1900" dirty="0"/>
              <a:t>other elements of diversity such as age, ethnicity, socio-economic status, health condition and </a:t>
            </a:r>
            <a:r>
              <a:rPr lang="en-US" sz="1900" dirty="0" smtClean="0"/>
              <a:t>education</a:t>
            </a:r>
          </a:p>
          <a:p>
            <a:pPr>
              <a:defRPr/>
            </a:pPr>
            <a:r>
              <a:rPr lang="en-GB" sz="1900" dirty="0" smtClean="0"/>
              <a:t>Where gender-specific information is not available, explicitly acknowledge the gap</a:t>
            </a:r>
          </a:p>
          <a:p>
            <a:pPr>
              <a:defRPr/>
            </a:pPr>
            <a:r>
              <a:rPr lang="en-GB" sz="1900" dirty="0" smtClean="0"/>
              <a:t>Collect data through various research methods</a:t>
            </a:r>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2583772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fontScale="85000" lnSpcReduction="10000"/>
          </a:bodyPr>
          <a:lstStyle/>
          <a:p>
            <a:pPr marL="0" indent="0">
              <a:buFont typeface="Wingdings" pitchFamily="2" charset="2"/>
              <a:buNone/>
              <a:defRPr/>
            </a:pPr>
            <a:r>
              <a:rPr lang="en-GB" sz="2400" dirty="0">
                <a:latin typeface="Arial" charset="0"/>
                <a:ea typeface="ＭＳ Ｐゴシック" pitchFamily="34" charset="-128"/>
                <a:cs typeface="Arial" charset="0"/>
              </a:rPr>
              <a:t>Step 2: Gender analysis applied to human rights violations</a:t>
            </a:r>
            <a:endParaRPr lang="en-GB" sz="2400" dirty="0"/>
          </a:p>
          <a:p>
            <a:pPr marL="0" indent="0">
              <a:buFont typeface="Wingdings" pitchFamily="2" charset="2"/>
              <a:buNone/>
              <a:defRPr/>
            </a:pPr>
            <a:r>
              <a:rPr lang="en-GB" sz="2400" dirty="0"/>
              <a:t>Set of questions:</a:t>
            </a:r>
          </a:p>
          <a:p>
            <a:pPr>
              <a:defRPr/>
            </a:pPr>
            <a:r>
              <a:rPr lang="en-US" sz="2400" dirty="0"/>
              <a:t>How is a human rights problem affecting women and men differently? Why do such differences exist? What are their root </a:t>
            </a:r>
            <a:r>
              <a:rPr lang="en-US" sz="2400" dirty="0" smtClean="0"/>
              <a:t>causes (including norms and beliefs)?</a:t>
            </a:r>
            <a:endParaRPr lang="en-US" sz="2400" dirty="0"/>
          </a:p>
          <a:p>
            <a:pPr>
              <a:defRPr/>
            </a:pPr>
            <a:r>
              <a:rPr lang="en-US" sz="2400" dirty="0"/>
              <a:t>Do women (or men) tend to be more exposed to particular types of human rights violations?</a:t>
            </a:r>
          </a:p>
          <a:p>
            <a:pPr>
              <a:defRPr/>
            </a:pPr>
            <a:r>
              <a:rPr lang="en-US" sz="2400" dirty="0"/>
              <a:t>Are human rights violations in the private sphere monitored? How do such violations affect women, girls, men and boys differently?</a:t>
            </a:r>
          </a:p>
          <a:p>
            <a:pPr>
              <a:defRPr/>
            </a:pPr>
            <a:r>
              <a:rPr lang="en-US" sz="2400" dirty="0"/>
              <a:t>Do female and male rights holders have different coping mechanisms and access to </a:t>
            </a:r>
            <a:r>
              <a:rPr lang="en-US" sz="2400" dirty="0" smtClean="0"/>
              <a:t>protection </a:t>
            </a:r>
            <a:r>
              <a:rPr lang="en-GB" sz="2400" dirty="0" smtClean="0"/>
              <a:t>measures </a:t>
            </a:r>
            <a:r>
              <a:rPr lang="en-GB" sz="2400" dirty="0"/>
              <a:t>and to remedies</a:t>
            </a:r>
            <a:r>
              <a:rPr lang="en-GB" sz="2400" dirty="0" smtClean="0"/>
              <a:t>?</a:t>
            </a:r>
          </a:p>
          <a:p>
            <a:pPr>
              <a:defRPr/>
            </a:pPr>
            <a:r>
              <a:rPr lang="en-GB" sz="2400" dirty="0" smtClean="0"/>
              <a:t>What are the policies, laws and programme in place to promote gender equality and equal rights for women and men? </a:t>
            </a:r>
          </a:p>
          <a:p>
            <a:pPr marL="0" indent="0">
              <a:buNone/>
              <a:defRPr/>
            </a:pPr>
            <a:endParaRPr lang="en-GB" sz="2400" dirty="0"/>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39233982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a:bodyPr>
          <a:lstStyle/>
          <a:p>
            <a:pPr marL="0" indent="0">
              <a:lnSpc>
                <a:spcPct val="80000"/>
              </a:lnSpc>
              <a:buNone/>
              <a:defRPr/>
            </a:pPr>
            <a:r>
              <a:rPr lang="en-GB" sz="2200" dirty="0">
                <a:latin typeface="Arial" charset="0"/>
                <a:ea typeface="ＭＳ Ｐゴシック" pitchFamily="34" charset="-128"/>
                <a:cs typeface="Arial" charset="0"/>
              </a:rPr>
              <a:t>Step </a:t>
            </a:r>
            <a:r>
              <a:rPr lang="en-GB" sz="2200" dirty="0" smtClean="0">
                <a:latin typeface="Arial" charset="0"/>
                <a:ea typeface="ＭＳ Ｐゴシック" pitchFamily="34" charset="-128"/>
                <a:cs typeface="Arial" charset="0"/>
              </a:rPr>
              <a:t>3: </a:t>
            </a:r>
            <a:r>
              <a:rPr lang="en-GB" sz="2200" dirty="0">
                <a:latin typeface="Arial" charset="0"/>
                <a:ea typeface="ＭＳ Ｐゴシック" pitchFamily="34" charset="-128"/>
                <a:cs typeface="Arial" charset="0"/>
              </a:rPr>
              <a:t>Reporting </a:t>
            </a:r>
            <a:r>
              <a:rPr lang="en-GB" sz="2200" dirty="0" smtClean="0">
                <a:latin typeface="Arial" charset="0"/>
                <a:ea typeface="ＭＳ Ｐゴシック" pitchFamily="34" charset="-128"/>
                <a:cs typeface="Arial" charset="0"/>
              </a:rPr>
              <a:t>– </a:t>
            </a:r>
            <a:r>
              <a:rPr lang="en-GB" sz="2200" dirty="0">
                <a:latin typeface="Arial" charset="0"/>
                <a:ea typeface="ＭＳ Ｐゴシック" pitchFamily="34" charset="-128"/>
                <a:cs typeface="Arial" charset="0"/>
              </a:rPr>
              <a:t>gender sensitive </a:t>
            </a:r>
            <a:r>
              <a:rPr lang="en-GB" sz="2200" dirty="0" smtClean="0">
                <a:latin typeface="Arial" charset="0"/>
                <a:ea typeface="ＭＳ Ｐゴシック" pitchFamily="34" charset="-128"/>
                <a:cs typeface="Arial" charset="0"/>
              </a:rPr>
              <a:t>reporting</a:t>
            </a:r>
            <a:br>
              <a:rPr lang="en-GB" sz="2200" dirty="0" smtClean="0">
                <a:latin typeface="Arial" charset="0"/>
                <a:ea typeface="ＭＳ Ｐゴシック" pitchFamily="34" charset="-128"/>
                <a:cs typeface="Arial" charset="0"/>
              </a:rPr>
            </a:br>
            <a:endParaRPr lang="en-GB" sz="2200" dirty="0" smtClean="0">
              <a:latin typeface="Arial" pitchFamily="34" charset="0"/>
              <a:ea typeface="ＭＳ Ｐゴシック" pitchFamily="34" charset="-128"/>
              <a:cs typeface="Arial" pitchFamily="34" charset="0"/>
            </a:endParaRPr>
          </a:p>
          <a:p>
            <a:pPr>
              <a:lnSpc>
                <a:spcPct val="80000"/>
              </a:lnSpc>
              <a:defRPr/>
            </a:pPr>
            <a:r>
              <a:rPr lang="en-GB" sz="2000" dirty="0" smtClean="0">
                <a:latin typeface="Arial" pitchFamily="34" charset="0"/>
                <a:ea typeface="ＭＳ Ｐゴシック" pitchFamily="34" charset="-128"/>
                <a:cs typeface="Arial" pitchFamily="34" charset="0"/>
              </a:rPr>
              <a:t>WHAT </a:t>
            </a:r>
            <a:r>
              <a:rPr lang="en-GB" sz="2000" dirty="0">
                <a:latin typeface="Arial" pitchFamily="34" charset="0"/>
                <a:ea typeface="ＭＳ Ｐゴシック" pitchFamily="34" charset="-128"/>
                <a:cs typeface="Arial" pitchFamily="34" charset="0"/>
              </a:rPr>
              <a:t>is happening to WHOM? (sex-disaggregated data</a:t>
            </a:r>
            <a:r>
              <a:rPr lang="en-GB" sz="2000" dirty="0" smtClean="0">
                <a:latin typeface="Arial" pitchFamily="34" charset="0"/>
                <a:ea typeface="ＭＳ Ｐゴシック" pitchFamily="34" charset="-128"/>
                <a:cs typeface="Arial" pitchFamily="34" charset="0"/>
              </a:rPr>
              <a:t>)</a:t>
            </a:r>
          </a:p>
          <a:p>
            <a:pPr>
              <a:lnSpc>
                <a:spcPct val="80000"/>
              </a:lnSpc>
              <a:buFont typeface="Wingdings" pitchFamily="2" charset="2"/>
              <a:buNone/>
              <a:defRPr/>
            </a:pPr>
            <a:r>
              <a:rPr lang="en-GB" sz="2000" dirty="0" smtClean="0">
                <a:latin typeface="Arial" pitchFamily="34" charset="0"/>
                <a:ea typeface="ＭＳ Ｐゴシック" pitchFamily="34" charset="-128"/>
                <a:cs typeface="Arial" pitchFamily="34" charset="0"/>
              </a:rPr>
              <a:t> </a:t>
            </a:r>
          </a:p>
          <a:p>
            <a:pPr>
              <a:lnSpc>
                <a:spcPct val="80000"/>
              </a:lnSpc>
              <a:defRPr/>
            </a:pPr>
            <a:r>
              <a:rPr lang="en-GB" sz="2000" dirty="0" smtClean="0">
                <a:latin typeface="Arial" pitchFamily="34" charset="0"/>
                <a:ea typeface="ＭＳ Ｐゴシック" pitchFamily="34" charset="-128"/>
                <a:cs typeface="Arial" pitchFamily="34" charset="0"/>
              </a:rPr>
              <a:t>WHEN </a:t>
            </a:r>
            <a:r>
              <a:rPr lang="en-GB" sz="2000" dirty="0">
                <a:latin typeface="Arial" pitchFamily="34" charset="0"/>
                <a:ea typeface="ＭＳ Ｐゴシック" pitchFamily="34" charset="-128"/>
                <a:cs typeface="Arial" pitchFamily="34" charset="0"/>
              </a:rPr>
              <a:t>and WHERE do we use gender identification?</a:t>
            </a:r>
          </a:p>
          <a:p>
            <a:pPr>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WHO is missing from the report? </a:t>
            </a:r>
          </a:p>
          <a:p>
            <a:pPr marL="0" indent="0">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WHY are we including or excluding certain information (on gender related issues, women’s rights, etc.) </a:t>
            </a:r>
          </a:p>
          <a:p>
            <a:pPr>
              <a:lnSpc>
                <a:spcPct val="80000"/>
              </a:lnSpc>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HOW? is the report written (from a man/women’s perspective, using gender-sensitive language)</a:t>
            </a: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212622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55000" lnSpcReduction="20000"/>
          </a:bodyPr>
          <a:lstStyle/>
          <a:p>
            <a:pPr marL="0" indent="0">
              <a:lnSpc>
                <a:spcPct val="80000"/>
              </a:lnSpc>
              <a:buNone/>
              <a:defRPr/>
            </a:pPr>
            <a:r>
              <a:rPr lang="en-GB" sz="3600" dirty="0">
                <a:latin typeface="Arial" charset="0"/>
                <a:ea typeface="ＭＳ Ｐゴシック" pitchFamily="34" charset="-128"/>
                <a:cs typeface="Arial" charset="0"/>
              </a:rPr>
              <a:t>Step </a:t>
            </a:r>
            <a:r>
              <a:rPr lang="en-GB" sz="3600" dirty="0" smtClean="0">
                <a:latin typeface="Arial" charset="0"/>
                <a:ea typeface="ＭＳ Ｐゴシック" pitchFamily="34" charset="-128"/>
                <a:cs typeface="Arial" charset="0"/>
              </a:rPr>
              <a:t>3: </a:t>
            </a:r>
            <a:r>
              <a:rPr lang="en-GB" sz="3600" dirty="0">
                <a:latin typeface="Arial" charset="0"/>
                <a:ea typeface="ＭＳ Ｐゴシック" pitchFamily="34" charset="-128"/>
                <a:cs typeface="Arial" charset="0"/>
              </a:rPr>
              <a:t>Reporting </a:t>
            </a:r>
            <a:r>
              <a:rPr lang="en-GB" sz="3600" dirty="0" smtClean="0">
                <a:latin typeface="Arial" charset="0"/>
                <a:ea typeface="ＭＳ Ｐゴシック" pitchFamily="34" charset="-128"/>
                <a:cs typeface="Arial" charset="0"/>
              </a:rPr>
              <a:t>– </a:t>
            </a:r>
            <a:r>
              <a:rPr lang="en-GB" sz="3600" dirty="0">
                <a:latin typeface="Arial" charset="0"/>
                <a:ea typeface="ＭＳ Ｐゴシック" pitchFamily="34" charset="-128"/>
                <a:cs typeface="Arial" charset="0"/>
              </a:rPr>
              <a:t>gender sensitive </a:t>
            </a:r>
            <a:r>
              <a:rPr lang="en-GB" sz="3600" dirty="0" smtClean="0">
                <a:latin typeface="Arial" charset="0"/>
                <a:ea typeface="ＭＳ Ｐゴシック" pitchFamily="34" charset="-128"/>
                <a:cs typeface="Arial" charset="0"/>
              </a:rPr>
              <a:t>reporting</a:t>
            </a: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LANGUAGE</a:t>
            </a:r>
            <a:endParaRPr lang="en-GB" sz="2600" dirty="0" smtClean="0">
              <a:latin typeface="Arial" pitchFamily="34" charset="0"/>
              <a:ea typeface="ＭＳ Ｐゴシック" pitchFamily="34" charset="-128"/>
              <a:cs typeface="Arial" pitchFamily="34" charset="0"/>
            </a:endParaRPr>
          </a:p>
          <a:p>
            <a:pPr>
              <a:defRPr/>
            </a:pPr>
            <a:r>
              <a:rPr lang="en-GB" sz="2600" dirty="0">
                <a:latin typeface="Arial" pitchFamily="34" charset="0"/>
                <a:ea typeface="ＭＳ Ｐゴシック" pitchFamily="34" charset="-128"/>
                <a:cs typeface="Arial" pitchFamily="34" charset="0"/>
              </a:rPr>
              <a:t>Avoid using “man” as a generic noun</a:t>
            </a:r>
          </a:p>
          <a:p>
            <a:pPr>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man, mankind -&gt; people, humanity, human beings</a:t>
            </a:r>
          </a:p>
          <a:p>
            <a:pPr>
              <a:defRPr/>
            </a:pPr>
            <a:r>
              <a:rPr lang="en-GB" sz="2600" dirty="0">
                <a:latin typeface="Arial" pitchFamily="34" charset="0"/>
                <a:ea typeface="ＭＳ Ｐゴシック" pitchFamily="34" charset="-128"/>
                <a:cs typeface="Arial" pitchFamily="34" charset="0"/>
              </a:rPr>
              <a:t>Avoid associating men and women with certain professions</a:t>
            </a:r>
          </a:p>
          <a:p>
            <a:pPr marL="365125" lvl="1" indent="0">
              <a:lnSpc>
                <a:spcPct val="9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Housewife	-&gt;  Homemaker;      Policeman - &gt;    Police officer</a:t>
            </a:r>
            <a:br>
              <a:rPr lang="en-GB" sz="2600" dirty="0">
                <a:latin typeface="Arial" pitchFamily="34" charset="0"/>
                <a:ea typeface="ＭＳ Ｐゴシック" pitchFamily="34" charset="-128"/>
                <a:cs typeface="Arial" pitchFamily="34" charset="0"/>
              </a:rPr>
            </a:br>
            <a:r>
              <a:rPr lang="en-GB" sz="2600" dirty="0">
                <a:latin typeface="Arial" pitchFamily="34" charset="0"/>
                <a:ea typeface="ＭＳ Ｐゴシック" pitchFamily="34" charset="-128"/>
                <a:cs typeface="Arial" pitchFamily="34" charset="0"/>
              </a:rPr>
              <a:t>       </a:t>
            </a:r>
          </a:p>
          <a:p>
            <a:pPr>
              <a:lnSpc>
                <a:spcPct val="80000"/>
              </a:lnSpc>
              <a:defRPr/>
            </a:pPr>
            <a:r>
              <a:rPr lang="en-GB" sz="2600" dirty="0">
                <a:latin typeface="Arial" pitchFamily="34" charset="0"/>
                <a:ea typeface="ＭＳ Ｐゴシック" pitchFamily="34" charset="-128"/>
                <a:cs typeface="Arial" pitchFamily="34" charset="0"/>
              </a:rPr>
              <a:t>Avoid gender stereotyping, avoid seeing women as possessions</a:t>
            </a:r>
          </a:p>
          <a:p>
            <a:pPr marL="365125" lvl="1" indent="0">
              <a:lnSpc>
                <a:spcPct val="8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Conference delegates and their </a:t>
            </a:r>
            <a:r>
              <a:rPr lang="en-GB" sz="2600" u="sng" dirty="0">
                <a:latin typeface="Arial" pitchFamily="34" charset="0"/>
                <a:ea typeface="ＭＳ Ｐゴシック" pitchFamily="34" charset="-128"/>
                <a:cs typeface="Arial" pitchFamily="34" charset="0"/>
              </a:rPr>
              <a:t>wives</a:t>
            </a:r>
            <a:r>
              <a:rPr lang="en-GB" sz="2600" dirty="0">
                <a:latin typeface="Arial" pitchFamily="34" charset="0"/>
                <a:ea typeface="ＭＳ Ｐゴシック" pitchFamily="34" charset="-128"/>
                <a:cs typeface="Arial" pitchFamily="34" charset="0"/>
              </a:rPr>
              <a:t> -&gt; Conference delegates </a:t>
            </a:r>
          </a:p>
          <a:p>
            <a:pPr marL="365125" lvl="1" indent="0">
              <a:lnSpc>
                <a:spcPct val="80000"/>
              </a:lnSpc>
              <a:buFont typeface="Wingdings" pitchFamily="2" charset="2"/>
              <a:buNone/>
              <a:defRPr/>
            </a:pPr>
            <a:r>
              <a:rPr lang="en-GB" sz="2600" dirty="0">
                <a:latin typeface="Arial" pitchFamily="34" charset="0"/>
                <a:ea typeface="ＭＳ Ｐゴシック" pitchFamily="34" charset="-128"/>
                <a:cs typeface="Arial" pitchFamily="34" charset="0"/>
              </a:rPr>
              <a:t>       and their </a:t>
            </a:r>
            <a:r>
              <a:rPr lang="en-GB" sz="2600" u="sng" dirty="0">
                <a:latin typeface="Arial" pitchFamily="34" charset="0"/>
                <a:ea typeface="ＭＳ Ｐゴシック" pitchFamily="34" charset="-128"/>
                <a:cs typeface="Arial" pitchFamily="34" charset="0"/>
              </a:rPr>
              <a:t>spouses</a:t>
            </a:r>
          </a:p>
          <a:p>
            <a:pPr>
              <a:defRPr/>
            </a:pPr>
            <a:r>
              <a:rPr lang="en-GB" sz="2600" dirty="0">
                <a:latin typeface="Arial" pitchFamily="34" charset="0"/>
                <a:ea typeface="ＭＳ Ｐゴシック" pitchFamily="34" charset="-128"/>
                <a:cs typeface="Arial" pitchFamily="34" charset="0"/>
              </a:rPr>
              <a:t>Avoid the “woman and children” categorization as “vulnerable”</a:t>
            </a:r>
          </a:p>
          <a:p>
            <a:pPr marL="0" indent="0">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smtClean="0">
                <a:latin typeface="Arial" pitchFamily="34" charset="0"/>
                <a:ea typeface="ＭＳ Ｐゴシック" pitchFamily="34" charset="-128"/>
                <a:cs typeface="Arial" pitchFamily="34" charset="0"/>
              </a:rPr>
              <a:t>they constitute over 50</a:t>
            </a:r>
            <a:r>
              <a:rPr lang="en-GB" sz="2600" dirty="0">
                <a:latin typeface="Arial" pitchFamily="34" charset="0"/>
                <a:ea typeface="ＭＳ Ｐゴシック" pitchFamily="34" charset="-128"/>
                <a:cs typeface="Arial" pitchFamily="34" charset="0"/>
              </a:rPr>
              <a:t>% of </a:t>
            </a:r>
            <a:r>
              <a:rPr lang="en-GB" sz="2600" dirty="0" smtClean="0">
                <a:latin typeface="Arial" pitchFamily="34" charset="0"/>
                <a:ea typeface="ＭＳ Ｐゴシック" pitchFamily="34" charset="-128"/>
                <a:cs typeface="Arial" pitchFamily="34" charset="0"/>
              </a:rPr>
              <a:t>population</a:t>
            </a:r>
            <a:br>
              <a:rPr lang="en-GB" sz="2600" dirty="0" smtClean="0">
                <a:latin typeface="Arial" pitchFamily="34" charset="0"/>
                <a:ea typeface="ＭＳ Ｐゴシック" pitchFamily="34" charset="-128"/>
                <a:cs typeface="Arial" pitchFamily="34" charset="0"/>
              </a:rPr>
            </a:br>
            <a:endParaRPr lang="en-GB" sz="2600" dirty="0" smtClean="0">
              <a:latin typeface="Arial" pitchFamily="34" charset="0"/>
              <a:ea typeface="ＭＳ Ｐゴシック" pitchFamily="34" charset="-128"/>
              <a:cs typeface="Arial" pitchFamily="34" charset="0"/>
            </a:endParaRPr>
          </a:p>
          <a:p>
            <a:pPr marL="0" indent="0">
              <a:buFont typeface="Wingdings" pitchFamily="2" charset="2"/>
              <a:buNone/>
              <a:defRPr/>
            </a:pPr>
            <a:r>
              <a:rPr lang="en-GB" sz="2600" dirty="0" smtClean="0">
                <a:latin typeface="Arial" pitchFamily="34" charset="0"/>
                <a:ea typeface="ＭＳ Ｐゴシック" pitchFamily="34" charset="-128"/>
                <a:cs typeface="Arial" pitchFamily="34" charset="0"/>
              </a:rPr>
              <a:t>IMAGES</a:t>
            </a:r>
          </a:p>
          <a:p>
            <a:pPr>
              <a:defRPr/>
            </a:pPr>
            <a:r>
              <a:rPr lang="en-US" sz="2600" dirty="0">
                <a:latin typeface="Arial" pitchFamily="34" charset="0"/>
                <a:ea typeface="ＭＳ Ｐゴシック" pitchFamily="34" charset="-128"/>
                <a:cs typeface="Arial" pitchFamily="34" charset="0"/>
              </a:rPr>
              <a:t>If the issue concerns both men and women, </a:t>
            </a:r>
          </a:p>
          <a:p>
            <a:pPr marL="0" indent="0">
              <a:buFont typeface="Wingdings" pitchFamily="2" charset="2"/>
              <a:buNone/>
              <a:defRPr/>
            </a:pPr>
            <a:r>
              <a:rPr lang="en-US" sz="2600" dirty="0">
                <a:latin typeface="Arial" pitchFamily="34" charset="0"/>
                <a:ea typeface="ＭＳ Ｐゴシック" pitchFamily="34" charset="-128"/>
                <a:cs typeface="Arial" pitchFamily="34" charset="0"/>
              </a:rPr>
              <a:t>	make sure both are present on the picture</a:t>
            </a:r>
          </a:p>
          <a:p>
            <a:pPr>
              <a:defRPr/>
            </a:pPr>
            <a:r>
              <a:rPr lang="en-US" sz="2600" dirty="0">
                <a:latin typeface="Arial" pitchFamily="34" charset="0"/>
                <a:ea typeface="ＭＳ Ｐゴシック" pitchFamily="34" charset="-128"/>
                <a:cs typeface="Arial" pitchFamily="34" charset="0"/>
              </a:rPr>
              <a:t>Avoid images emphasizing stereotypes (</a:t>
            </a:r>
            <a:r>
              <a:rPr lang="en-US" sz="2600" dirty="0" err="1">
                <a:latin typeface="Arial" pitchFamily="34" charset="0"/>
                <a:ea typeface="ＭＳ Ｐゴシック" pitchFamily="34" charset="-128"/>
                <a:cs typeface="Arial" pitchFamily="34" charset="0"/>
              </a:rPr>
              <a:t>eg</a:t>
            </a:r>
            <a:r>
              <a:rPr lang="en-US" sz="2600" dirty="0">
                <a:latin typeface="Arial" pitchFamily="34" charset="0"/>
                <a:ea typeface="ＭＳ Ｐゴシック" pitchFamily="34" charset="-128"/>
                <a:cs typeface="Arial" pitchFamily="34" charset="0"/>
              </a:rPr>
              <a:t>. male trainer/female audience)</a:t>
            </a:r>
          </a:p>
          <a:p>
            <a:pPr>
              <a:defRPr/>
            </a:pPr>
            <a:r>
              <a:rPr lang="en-US" sz="2600" dirty="0">
                <a:latin typeface="Arial" pitchFamily="34" charset="0"/>
                <a:ea typeface="ＭＳ Ｐゴシック" pitchFamily="34" charset="-128"/>
                <a:cs typeface="Arial" pitchFamily="34" charset="0"/>
              </a:rPr>
              <a:t>Avoid constantly portraying women as vulnerable or victims (domestic violence, poor, etc.)</a:t>
            </a:r>
          </a:p>
          <a:p>
            <a:pPr>
              <a:defRPr/>
            </a:pPr>
            <a:r>
              <a:rPr lang="en-US" sz="2600" dirty="0">
                <a:latin typeface="Arial" pitchFamily="34" charset="0"/>
                <a:ea typeface="ＭＳ Ｐゴシック" pitchFamily="34" charset="-128"/>
                <a:cs typeface="Arial" pitchFamily="34" charset="0"/>
              </a:rPr>
              <a:t>Look for empowering images for women (political participation, economic success, etc.)</a:t>
            </a:r>
          </a:p>
          <a:p>
            <a:pPr marL="0" indent="0">
              <a:buFont typeface="Wingdings" pitchFamily="2" charset="2"/>
              <a:buNone/>
              <a:defRPr/>
            </a:pPr>
            <a:endParaRPr lang="en-GB" sz="2000" dirty="0">
              <a:solidFill>
                <a:srgbClr val="C00000"/>
              </a:solidFill>
              <a:latin typeface="Arial" pitchFamily="34" charset="0"/>
              <a:ea typeface="ＭＳ Ｐゴシック" pitchFamily="34" charset="-128"/>
              <a:cs typeface="Arial" pitchFamily="34" charset="0"/>
            </a:endParaRP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160598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39775" y="1266825"/>
            <a:ext cx="7567613" cy="4478338"/>
          </a:xfrm>
        </p:spPr>
        <p:txBody>
          <a:bodyPr>
            <a:normAutofit/>
          </a:bodyPr>
          <a:lstStyle/>
          <a:p>
            <a:pPr marL="0" indent="0">
              <a:buFont typeface="Wingdings" pitchFamily="2" charset="2"/>
              <a:buNone/>
              <a:defRPr/>
            </a:pPr>
            <a:r>
              <a:rPr lang="en-GB" sz="1600" dirty="0">
                <a:latin typeface="Arial" charset="0"/>
                <a:ea typeface="ＭＳ Ｐゴシック" pitchFamily="34" charset="-128"/>
                <a:cs typeface="Arial" charset="0"/>
              </a:rPr>
              <a:t>Step </a:t>
            </a:r>
            <a:r>
              <a:rPr lang="en-GB" sz="1600" dirty="0" smtClean="0">
                <a:latin typeface="Arial" charset="0"/>
                <a:ea typeface="ＭＳ Ｐゴシック" pitchFamily="34" charset="-128"/>
                <a:cs typeface="Arial" charset="0"/>
              </a:rPr>
              <a:t>4: </a:t>
            </a:r>
            <a:r>
              <a:rPr lang="en-GB" sz="1600" dirty="0">
                <a:latin typeface="Arial" charset="0"/>
                <a:ea typeface="ＭＳ Ｐゴシック" pitchFamily="34" charset="-128"/>
                <a:cs typeface="Arial" charset="0"/>
              </a:rPr>
              <a:t>Corrective actions and strategic planning – types of </a:t>
            </a:r>
            <a:r>
              <a:rPr lang="en-GB" sz="1600" dirty="0" smtClean="0">
                <a:latin typeface="Arial" charset="0"/>
                <a:ea typeface="ＭＳ Ｐゴシック" pitchFamily="34" charset="-128"/>
                <a:cs typeface="Arial" charset="0"/>
              </a:rPr>
              <a:t>interventions</a:t>
            </a:r>
          </a:p>
          <a:p>
            <a:pPr marL="0" indent="0">
              <a:buFont typeface="Wingdings" pitchFamily="2" charset="2"/>
              <a:buNone/>
              <a:defRPr/>
            </a:pPr>
            <a:endParaRPr lang="en-GB" sz="1600" dirty="0" smtClean="0">
              <a:solidFill>
                <a:srgbClr val="C00000"/>
              </a:solidFill>
            </a:endParaRPr>
          </a:p>
        </p:txBody>
      </p:sp>
      <p:sp>
        <p:nvSpPr>
          <p:cNvPr id="5" name="Rectangle 4"/>
          <p:cNvSpPr/>
          <p:nvPr/>
        </p:nvSpPr>
        <p:spPr>
          <a:xfrm>
            <a:off x="960436" y="2292350"/>
            <a:ext cx="2806700" cy="14684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violations</a:t>
            </a:r>
            <a:br>
              <a:rPr lang="en-GB" dirty="0"/>
            </a:br>
            <a:r>
              <a:rPr lang="en-GB" dirty="0"/>
              <a:t>(e.g. honour killings)</a:t>
            </a:r>
          </a:p>
        </p:txBody>
      </p:sp>
      <p:sp>
        <p:nvSpPr>
          <p:cNvPr id="6" name="Rectangle 5"/>
          <p:cNvSpPr/>
          <p:nvPr/>
        </p:nvSpPr>
        <p:spPr>
          <a:xfrm>
            <a:off x="960436" y="4494213"/>
            <a:ext cx="2806700" cy="148272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Violations with differentiated impact on women and men</a:t>
            </a:r>
          </a:p>
          <a:p>
            <a:pPr algn="ctr">
              <a:defRPr/>
            </a:pPr>
            <a:r>
              <a:rPr lang="en-GB" dirty="0"/>
              <a:t>(e.g. arbitrary detention)</a:t>
            </a:r>
          </a:p>
        </p:txBody>
      </p:sp>
      <p:sp>
        <p:nvSpPr>
          <p:cNvPr id="7" name="Oval 6"/>
          <p:cNvSpPr/>
          <p:nvPr/>
        </p:nvSpPr>
        <p:spPr>
          <a:xfrm>
            <a:off x="5654673" y="2254250"/>
            <a:ext cx="3141663" cy="15446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interventions</a:t>
            </a:r>
          </a:p>
        </p:txBody>
      </p:sp>
      <p:sp>
        <p:nvSpPr>
          <p:cNvPr id="8" name="Oval 7"/>
          <p:cNvSpPr/>
          <p:nvPr/>
        </p:nvSpPr>
        <p:spPr>
          <a:xfrm>
            <a:off x="5364163" y="4302125"/>
            <a:ext cx="3284537" cy="1674813"/>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smtClean="0"/>
              <a:t>Gend</a:t>
            </a:r>
            <a:r>
              <a:rPr lang="en-GB" dirty="0" smtClean="0">
                <a:solidFill>
                  <a:schemeClr val="bg1"/>
                </a:solidFill>
              </a:rPr>
              <a:t>er-sensitive</a:t>
            </a:r>
            <a:r>
              <a:rPr lang="en-GB" dirty="0" smtClean="0">
                <a:solidFill>
                  <a:srgbClr val="C00000"/>
                </a:solidFill>
              </a:rPr>
              <a:t> </a:t>
            </a:r>
            <a:r>
              <a:rPr lang="en-GB" dirty="0" smtClean="0"/>
              <a:t>interventions</a:t>
            </a:r>
            <a:endParaRPr lang="en-GB" dirty="0"/>
          </a:p>
        </p:txBody>
      </p:sp>
      <p:sp>
        <p:nvSpPr>
          <p:cNvPr id="9" name="Right Arrow 8"/>
          <p:cNvSpPr/>
          <p:nvPr/>
        </p:nvSpPr>
        <p:spPr>
          <a:xfrm>
            <a:off x="4133848" y="2871788"/>
            <a:ext cx="1236663" cy="29051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ight Arrow 9"/>
          <p:cNvSpPr/>
          <p:nvPr/>
        </p:nvSpPr>
        <p:spPr>
          <a:xfrm>
            <a:off x="4024311" y="5003800"/>
            <a:ext cx="1236663" cy="231775"/>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547051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Objectives</a:t>
            </a:r>
            <a:endParaRPr lang="en-GB" dirty="0"/>
          </a:p>
        </p:txBody>
      </p:sp>
      <p:sp>
        <p:nvSpPr>
          <p:cNvPr id="3" name="Content Placeholder 2"/>
          <p:cNvSpPr>
            <a:spLocks noGrp="1"/>
          </p:cNvSpPr>
          <p:nvPr>
            <p:ph idx="1"/>
          </p:nvPr>
        </p:nvSpPr>
        <p:spPr/>
        <p:txBody>
          <a:bodyPr>
            <a:normAutofit fontScale="92500" lnSpcReduction="20000"/>
          </a:bodyPr>
          <a:lstStyle/>
          <a:p>
            <a:pPr marL="0" indent="0">
              <a:spcBef>
                <a:spcPts val="0"/>
              </a:spcBef>
              <a:buNone/>
            </a:pPr>
            <a:r>
              <a:rPr lang="en-US" dirty="0" smtClean="0"/>
              <a:t>At the end of this course, you will be able to:</a:t>
            </a:r>
            <a:endParaRPr lang="en-US" dirty="0"/>
          </a:p>
          <a:p>
            <a:pPr marL="0" indent="0">
              <a:spcBef>
                <a:spcPts val="0"/>
              </a:spcBef>
              <a:buNone/>
            </a:pPr>
            <a:endParaRPr lang="en-US" dirty="0"/>
          </a:p>
          <a:p>
            <a:pPr marL="457200" indent="-457200">
              <a:spcBef>
                <a:spcPts val="0"/>
              </a:spcBef>
              <a:buFont typeface="+mj-lt"/>
              <a:buAutoNum type="arabicPeriod"/>
            </a:pPr>
            <a:r>
              <a:rPr lang="en-US" dirty="0" smtClean="0"/>
              <a:t>Define key concepts and instruments around </a:t>
            </a:r>
            <a:r>
              <a:rPr lang="en-US" dirty="0"/>
              <a:t>a human rights-based approach to gender </a:t>
            </a:r>
            <a:r>
              <a:rPr lang="en-US" dirty="0" smtClean="0"/>
              <a:t>equality</a:t>
            </a:r>
            <a:endParaRPr lang="en-US" dirty="0"/>
          </a:p>
          <a:p>
            <a:pPr marL="457200" indent="-457200">
              <a:spcBef>
                <a:spcPts val="0"/>
              </a:spcBef>
              <a:buFont typeface="+mj-lt"/>
              <a:buAutoNum type="arabicPeriod"/>
            </a:pPr>
            <a:r>
              <a:rPr lang="en-US" dirty="0" smtClean="0"/>
              <a:t>Recall the accountability </a:t>
            </a:r>
            <a:r>
              <a:rPr lang="en-US" dirty="0"/>
              <a:t>frameworks for gender </a:t>
            </a:r>
            <a:r>
              <a:rPr lang="en-US" dirty="0" smtClean="0"/>
              <a:t>equality, and describe </a:t>
            </a:r>
            <a:r>
              <a:rPr lang="en-US" dirty="0"/>
              <a:t>the roles and responsibilities of OHCHR </a:t>
            </a:r>
            <a:r>
              <a:rPr lang="en-US" dirty="0" smtClean="0"/>
              <a:t>staff </a:t>
            </a:r>
            <a:r>
              <a:rPr lang="en-US" dirty="0"/>
              <a:t>to integrate a gender perspective into their work.</a:t>
            </a:r>
          </a:p>
          <a:p>
            <a:pPr marL="457200" indent="-457200">
              <a:spcBef>
                <a:spcPts val="0"/>
              </a:spcBef>
              <a:buFont typeface="+mj-lt"/>
              <a:buAutoNum type="arabicPeriod"/>
            </a:pPr>
            <a:r>
              <a:rPr lang="en-US" dirty="0" smtClean="0"/>
              <a:t>Apply </a:t>
            </a:r>
            <a:r>
              <a:rPr lang="en-US" dirty="0" smtClean="0"/>
              <a:t>the </a:t>
            </a:r>
            <a:r>
              <a:rPr lang="en-US" dirty="0"/>
              <a:t>basic </a:t>
            </a:r>
            <a:r>
              <a:rPr lang="en-US" dirty="0" smtClean="0"/>
              <a:t>steps </a:t>
            </a:r>
            <a:r>
              <a:rPr lang="en-US" dirty="0"/>
              <a:t>of gender analysis, and </a:t>
            </a:r>
            <a:r>
              <a:rPr lang="en-US" dirty="0" smtClean="0"/>
              <a:t>consider how a HR-based approach to GE can </a:t>
            </a:r>
            <a:r>
              <a:rPr lang="en-US" dirty="0"/>
              <a:t>be </a:t>
            </a:r>
            <a:r>
              <a:rPr lang="en-US" dirty="0" smtClean="0"/>
              <a:t>applied </a:t>
            </a:r>
            <a:r>
              <a:rPr lang="en-US" dirty="0"/>
              <a:t>to </a:t>
            </a:r>
            <a:r>
              <a:rPr lang="en-US" dirty="0" smtClean="0"/>
              <a:t>integrate </a:t>
            </a:r>
            <a:r>
              <a:rPr lang="en-US" dirty="0"/>
              <a:t>gender in OHCHR's </a:t>
            </a:r>
            <a:r>
              <a:rPr lang="en-US" dirty="0" smtClean="0"/>
              <a:t>work. </a:t>
            </a:r>
            <a:endParaRPr lang="en-GB" dirty="0"/>
          </a:p>
        </p:txBody>
      </p:sp>
    </p:spTree>
    <p:extLst>
      <p:ext uri="{BB962C8B-B14F-4D97-AF65-F5344CB8AC3E}">
        <p14:creationId xmlns:p14="http://schemas.microsoft.com/office/powerpoint/2010/main" val="25845343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41363" y="274638"/>
            <a:ext cx="7566025" cy="820737"/>
          </a:xfrm>
        </p:spPr>
        <p:txBody>
          <a:bodyPr>
            <a:normAutofit/>
          </a:bodyPr>
          <a:lstStyle/>
          <a:p>
            <a:r>
              <a:rPr lang="en-GB" dirty="0" smtClean="0">
                <a:latin typeface="Arial" charset="0"/>
                <a:ea typeface="ＭＳ Ｐゴシック" pitchFamily="34" charset="-128"/>
                <a:cs typeface="Arial" charset="0"/>
              </a:rPr>
              <a:t>Module 3 - Integration</a:t>
            </a:r>
          </a:p>
        </p:txBody>
      </p:sp>
      <p:sp>
        <p:nvSpPr>
          <p:cNvPr id="9219" name="Content Placeholder 2"/>
          <p:cNvSpPr>
            <a:spLocks noGrp="1"/>
          </p:cNvSpPr>
          <p:nvPr>
            <p:ph idx="1"/>
          </p:nvPr>
        </p:nvSpPr>
        <p:spPr>
          <a:xfrm>
            <a:off x="741363" y="1331913"/>
            <a:ext cx="7566025" cy="4476750"/>
          </a:xfrm>
        </p:spPr>
        <p:txBody>
          <a:bodyPr>
            <a:normAutofit lnSpcReduction="10000"/>
          </a:bodyPr>
          <a:lstStyle/>
          <a:p>
            <a:pPr marL="0" indent="0">
              <a:buNone/>
            </a:pPr>
            <a:r>
              <a:rPr lang="en-GB" sz="2000" dirty="0" smtClean="0">
                <a:latin typeface="Arial" charset="0"/>
                <a:ea typeface="ＭＳ Ｐゴシック" pitchFamily="34" charset="-128"/>
                <a:cs typeface="Arial" charset="0"/>
              </a:rPr>
              <a:t>Integration </a:t>
            </a:r>
            <a:r>
              <a:rPr lang="en-GB" sz="2000" dirty="0">
                <a:latin typeface="Arial" charset="0"/>
                <a:ea typeface="ＭＳ Ｐゴシック" pitchFamily="34" charset="-128"/>
                <a:cs typeface="Arial" charset="0"/>
              </a:rPr>
              <a:t>gender in all activities</a:t>
            </a:r>
          </a:p>
          <a:p>
            <a:r>
              <a:rPr lang="en-GB" sz="2000" dirty="0" smtClean="0">
                <a:latin typeface="Arial" charset="0"/>
                <a:ea typeface="ＭＳ Ｐゴシック" pitchFamily="34" charset="-128"/>
                <a:cs typeface="Arial" charset="0"/>
              </a:rPr>
              <a:t>Events, training, workshops</a:t>
            </a:r>
          </a:p>
          <a:p>
            <a:pPr lvl="1">
              <a:buFont typeface="Arial" charset="0"/>
              <a:buChar char="•"/>
            </a:pPr>
            <a:r>
              <a:rPr lang="en-GB" sz="1600" dirty="0" smtClean="0">
                <a:latin typeface="Arial" charset="0"/>
                <a:ea typeface="ＭＳ Ｐゴシック" pitchFamily="34" charset="-128"/>
                <a:cs typeface="Arial" charset="0"/>
              </a:rPr>
              <a:t>Gender balance in participants, speakers</a:t>
            </a:r>
          </a:p>
          <a:p>
            <a:pPr lvl="1">
              <a:buFont typeface="Arial" charset="0"/>
              <a:buChar char="•"/>
            </a:pPr>
            <a:r>
              <a:rPr lang="en-GB" sz="1600" dirty="0" smtClean="0">
                <a:latin typeface="Arial" charset="0"/>
                <a:ea typeface="ＭＳ Ｐゴシック" pitchFamily="34" charset="-128"/>
                <a:cs typeface="Arial" charset="0"/>
              </a:rPr>
              <a:t>Gender-sensitive environment (venue, timeframe)</a:t>
            </a:r>
          </a:p>
          <a:p>
            <a:pPr lvl="1">
              <a:buFont typeface="Arial" charset="0"/>
              <a:buChar char="•"/>
            </a:pPr>
            <a:r>
              <a:rPr lang="en-GB" sz="1600" dirty="0" smtClean="0">
                <a:latin typeface="Arial" charset="0"/>
                <a:ea typeface="ＭＳ Ｐゴシック" pitchFamily="34" charset="-128"/>
                <a:cs typeface="Arial" charset="0"/>
              </a:rPr>
              <a:t>Gender-sensitive content and method (allowing the participation of both women and men)</a:t>
            </a:r>
          </a:p>
          <a:p>
            <a:r>
              <a:rPr lang="en-GB" sz="2000" dirty="0" smtClean="0">
                <a:latin typeface="Arial" charset="0"/>
                <a:ea typeface="ＭＳ Ｐゴシック" pitchFamily="34" charset="-128"/>
                <a:cs typeface="Arial" charset="0"/>
              </a:rPr>
              <a:t>Study, investigations </a:t>
            </a:r>
          </a:p>
          <a:p>
            <a:pPr lvl="1">
              <a:buFont typeface="Arial" charset="0"/>
              <a:buChar char="•"/>
            </a:pPr>
            <a:r>
              <a:rPr lang="en-GB" sz="1600" dirty="0" smtClean="0">
                <a:latin typeface="Arial" charset="0"/>
                <a:ea typeface="ＭＳ Ｐゴシック" pitchFamily="34" charset="-128"/>
                <a:cs typeface="Arial" charset="0"/>
              </a:rPr>
              <a:t>Gender analysis</a:t>
            </a:r>
          </a:p>
          <a:p>
            <a:pPr lvl="1">
              <a:buFont typeface="Arial" charset="0"/>
              <a:buChar char="•"/>
            </a:pPr>
            <a:r>
              <a:rPr lang="en-GB" sz="1600" dirty="0" smtClean="0">
                <a:latin typeface="Arial" charset="0"/>
                <a:ea typeface="ＭＳ Ｐゴシック" pitchFamily="34" charset="-128"/>
                <a:cs typeface="Arial" charset="0"/>
              </a:rPr>
              <a:t>Working with gender-sensitive partners</a:t>
            </a:r>
          </a:p>
          <a:p>
            <a:r>
              <a:rPr lang="en-GB" sz="2000" dirty="0" smtClean="0">
                <a:latin typeface="Arial" charset="0"/>
                <a:ea typeface="ＭＳ Ｐゴシック" pitchFamily="34" charset="-128"/>
                <a:cs typeface="Arial" charset="0"/>
              </a:rPr>
              <a:t>Awareness raising (campaign, reports, press statements…)</a:t>
            </a:r>
          </a:p>
          <a:p>
            <a:pPr lvl="1">
              <a:buFont typeface="Arial" charset="0"/>
              <a:buChar char="•"/>
            </a:pPr>
            <a:r>
              <a:rPr lang="en-GB" sz="1600" dirty="0" smtClean="0">
                <a:latin typeface="Arial" charset="0"/>
                <a:ea typeface="ＭＳ Ｐゴシック" pitchFamily="34" charset="-128"/>
                <a:cs typeface="Arial" charset="0"/>
              </a:rPr>
              <a:t>Gender equality message</a:t>
            </a:r>
          </a:p>
          <a:p>
            <a:pPr lvl="1">
              <a:buFont typeface="Arial" charset="0"/>
              <a:buChar char="•"/>
            </a:pPr>
            <a:r>
              <a:rPr lang="en-GB" sz="1600" dirty="0" smtClean="0">
                <a:latin typeface="Arial" charset="0"/>
                <a:ea typeface="ＭＳ Ｐゴシック" pitchFamily="34" charset="-128"/>
                <a:cs typeface="Arial" charset="0"/>
              </a:rPr>
              <a:t>Gender sensitive language and images</a:t>
            </a:r>
          </a:p>
          <a:p>
            <a:r>
              <a:rPr lang="en-GB" sz="2000" dirty="0" smtClean="0">
                <a:latin typeface="Arial" charset="0"/>
                <a:ea typeface="ＭＳ Ｐゴシック" pitchFamily="34" charset="-128"/>
                <a:cs typeface="Arial" charset="0"/>
              </a:rPr>
              <a:t>Interactions with partners (government, UNCT, civil society)</a:t>
            </a:r>
          </a:p>
          <a:p>
            <a:pPr lvl="1">
              <a:buFont typeface="Arial" charset="0"/>
              <a:buChar char="•"/>
            </a:pPr>
            <a:r>
              <a:rPr lang="en-GB" sz="1600" dirty="0" smtClean="0">
                <a:latin typeface="Arial" charset="0"/>
                <a:ea typeface="ＭＳ Ｐゴシック" pitchFamily="34" charset="-128"/>
                <a:cs typeface="Arial" charset="0"/>
              </a:rPr>
              <a:t>Sex of HRO in charge</a:t>
            </a:r>
          </a:p>
          <a:p>
            <a:pPr lvl="1">
              <a:buFont typeface="Arial" charset="0"/>
              <a:buChar char="•"/>
            </a:pPr>
            <a:r>
              <a:rPr lang="en-GB" sz="1600" dirty="0" smtClean="0">
                <a:latin typeface="Arial" charset="0"/>
                <a:ea typeface="ＭＳ Ｐゴシック" pitchFamily="34" charset="-128"/>
                <a:cs typeface="Arial" charset="0"/>
              </a:rPr>
              <a:t>Gender and human rights mainstreaming</a:t>
            </a:r>
          </a:p>
          <a:p>
            <a:pPr lvl="1">
              <a:buFont typeface="Arial" charset="0"/>
              <a:buChar char="•"/>
            </a:pPr>
            <a:endParaRPr lang="en-GB"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17942705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Operationalizing a HR-based Approach to GE</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23805" y="1417638"/>
            <a:ext cx="4524498" cy="4997915"/>
          </a:xfrm>
          <a:prstGeom prst="rect">
            <a:avLst/>
          </a:prstGeom>
        </p:spPr>
      </p:pic>
    </p:spTree>
    <p:extLst>
      <p:ext uri="{BB962C8B-B14F-4D97-AF65-F5344CB8AC3E}">
        <p14:creationId xmlns:p14="http://schemas.microsoft.com/office/powerpoint/2010/main" val="13814713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Assessment</a:t>
            </a:r>
            <a:endParaRPr lang="en-GB" dirty="0"/>
          </a:p>
        </p:txBody>
      </p:sp>
      <p:sp>
        <p:nvSpPr>
          <p:cNvPr id="3" name="Content Placeholder 2"/>
          <p:cNvSpPr>
            <a:spLocks noGrp="1"/>
          </p:cNvSpPr>
          <p:nvPr>
            <p:ph idx="1"/>
          </p:nvPr>
        </p:nvSpPr>
        <p:spPr/>
        <p:txBody>
          <a:bodyPr/>
          <a:lstStyle/>
          <a:p>
            <a:r>
              <a:rPr lang="en-GB" dirty="0" smtClean="0"/>
              <a:t>Apply gender analysis? Case study?</a:t>
            </a:r>
          </a:p>
          <a:p>
            <a:r>
              <a:rPr lang="en-GB" dirty="0" smtClean="0"/>
              <a:t>Choose your role – manager, program officer or GS staff and take a final assessment accordingly? </a:t>
            </a:r>
          </a:p>
          <a:p>
            <a:pPr marL="0" indent="0">
              <a:buNone/>
            </a:pPr>
            <a:r>
              <a:rPr lang="en-GB" dirty="0" smtClean="0"/>
              <a:t> </a:t>
            </a:r>
            <a:endParaRPr lang="en-GB" dirty="0"/>
          </a:p>
        </p:txBody>
      </p:sp>
    </p:spTree>
    <p:extLst>
      <p:ext uri="{BB962C8B-B14F-4D97-AF65-F5344CB8AC3E}">
        <p14:creationId xmlns:p14="http://schemas.microsoft.com/office/powerpoint/2010/main" val="221528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required and certification</a:t>
            </a:r>
            <a:endParaRPr lang="en-GB" dirty="0"/>
          </a:p>
        </p:txBody>
      </p:sp>
      <p:sp>
        <p:nvSpPr>
          <p:cNvPr id="3" name="Content Placeholder 2"/>
          <p:cNvSpPr>
            <a:spLocks noGrp="1"/>
          </p:cNvSpPr>
          <p:nvPr>
            <p:ph idx="1"/>
          </p:nvPr>
        </p:nvSpPr>
        <p:spPr/>
        <p:txBody>
          <a:bodyPr>
            <a:normAutofit/>
          </a:bodyPr>
          <a:lstStyle/>
          <a:p>
            <a:r>
              <a:rPr lang="en-GB" sz="2700" dirty="0" smtClean="0"/>
              <a:t>You will need about 30 minutes to complete each section.</a:t>
            </a:r>
          </a:p>
          <a:p>
            <a:r>
              <a:rPr lang="en-US" sz="2700" dirty="0"/>
              <a:t>At the end of this course, you can take an assessment exam to test your knowledge of the content. Upon successfully completing the assessment, you can print the course completion certificate for your records.</a:t>
            </a:r>
            <a:endParaRPr lang="en-GB" sz="2700" dirty="0"/>
          </a:p>
        </p:txBody>
      </p:sp>
      <p:pic>
        <p:nvPicPr>
          <p:cNvPr id="1026" name="Picture 2" descr="C:\Users\horan\AppData\Local\Microsoft\Windows\Temporary Internet Files\Content.IE5\SL4QB0UL\MC90043482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4461" y="4091163"/>
            <a:ext cx="2648085" cy="2648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4267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301144" y="1846259"/>
            <a:ext cx="5852684" cy="474003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a:normAutofit/>
          </a:bodyPr>
          <a:lstStyle/>
          <a:p>
            <a:pPr algn="l"/>
            <a:r>
              <a:rPr lang="en-US" sz="2400" dirty="0" smtClean="0"/>
              <a:t>Section One: A Human Rights-Based Approach to Gender Equality</a:t>
            </a:r>
          </a:p>
          <a:p>
            <a:pPr algn="l"/>
            <a:r>
              <a:rPr lang="en-US" sz="2400" dirty="0" smtClean="0"/>
              <a:t>By </a:t>
            </a:r>
            <a:r>
              <a:rPr lang="en-US" sz="2400" dirty="0"/>
              <a:t>the end of this </a:t>
            </a:r>
            <a:r>
              <a:rPr lang="en-US" sz="2400" dirty="0" smtClean="0"/>
              <a:t>section </a:t>
            </a:r>
            <a:r>
              <a:rPr lang="en-US" sz="2400" dirty="0"/>
              <a:t>you </a:t>
            </a:r>
            <a:r>
              <a:rPr lang="en-US" sz="2400" dirty="0" smtClean="0"/>
              <a:t>will be able to:</a:t>
            </a:r>
            <a:r>
              <a:rPr lang="en-US" sz="2400" dirty="0"/>
              <a:t> </a:t>
            </a:r>
            <a:endParaRPr lang="en-GB" sz="2400" dirty="0"/>
          </a:p>
          <a:p>
            <a:pPr marL="342900" lvl="0" indent="-342900" algn="l">
              <a:buFont typeface="Wingdings" charset="2"/>
              <a:buChar char="ü"/>
            </a:pPr>
            <a:r>
              <a:rPr lang="en-US" sz="2400" dirty="0" smtClean="0"/>
              <a:t>Define key </a:t>
            </a:r>
            <a:r>
              <a:rPr lang="en-US" sz="2400" dirty="0" smtClean="0"/>
              <a:t>concepts and instruments of gender equality</a:t>
            </a:r>
          </a:p>
          <a:p>
            <a:pPr marL="342900" lvl="0" indent="-342900" algn="l">
              <a:buFont typeface="Wingdings" charset="2"/>
              <a:buChar char="ü"/>
            </a:pPr>
            <a:r>
              <a:rPr lang="en-US" sz="2400" dirty="0" smtClean="0"/>
              <a:t>Explain why </a:t>
            </a:r>
            <a:r>
              <a:rPr lang="en-US" sz="2400" dirty="0" smtClean="0"/>
              <a:t>it is necessary to integrate a gender perspective in all of OHCHR’s work</a:t>
            </a:r>
          </a:p>
          <a:p>
            <a:pPr marL="342900" lvl="0" indent="-342900" algn="l">
              <a:buFont typeface="Wingdings" charset="2"/>
              <a:buChar char="ü"/>
            </a:pPr>
            <a:r>
              <a:rPr lang="en-US" sz="2400" dirty="0" smtClean="0"/>
              <a:t>Reflect on </a:t>
            </a:r>
            <a:r>
              <a:rPr lang="en-US" sz="2400" dirty="0" smtClean="0"/>
              <a:t>the dimensions of a human rights-based </a:t>
            </a:r>
            <a:r>
              <a:rPr lang="en-US" sz="2400" dirty="0"/>
              <a:t>approach </a:t>
            </a:r>
            <a:r>
              <a:rPr lang="en-US" sz="2400" dirty="0" smtClean="0"/>
              <a:t>to gender </a:t>
            </a:r>
            <a:r>
              <a:rPr lang="en-US" sz="2400" dirty="0"/>
              <a:t>equality</a:t>
            </a:r>
            <a:endParaRPr lang="en-GB" sz="2400" dirty="0"/>
          </a:p>
          <a:p>
            <a:pPr lvl="0" algn="l"/>
            <a:endParaRPr lang="en-GB" sz="2400" dirty="0"/>
          </a:p>
          <a:p>
            <a:pPr algn="l"/>
            <a:endParaRPr lang="en-US" sz="2400" dirty="0" smtClean="0"/>
          </a:p>
        </p:txBody>
      </p:sp>
    </p:spTree>
    <p:extLst>
      <p:ext uri="{BB962C8B-B14F-4D97-AF65-F5344CB8AC3E}">
        <p14:creationId xmlns:p14="http://schemas.microsoft.com/office/powerpoint/2010/main" val="1010017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578957"/>
            <a:ext cx="4695527" cy="4667464"/>
          </a:xfrm>
        </p:spPr>
        <p:txBody>
          <a:bodyPr>
            <a:noAutofit/>
          </a:bodyPr>
          <a:lstStyle/>
          <a:p>
            <a:pPr algn="l"/>
            <a:r>
              <a:rPr lang="en-US" sz="2800" b="1" dirty="0"/>
              <a:t>Module </a:t>
            </a:r>
            <a:r>
              <a:rPr lang="en-US" sz="2800" b="1" dirty="0" smtClean="0"/>
              <a:t>One – </a:t>
            </a:r>
            <a:r>
              <a:rPr lang="en-GB" sz="2800" b="1" dirty="0" smtClean="0"/>
              <a:t>A Human-Rights Based Approach to Gender Equality</a:t>
            </a:r>
          </a:p>
          <a:p>
            <a:pPr marL="457200" indent="-457200" algn="l">
              <a:buFont typeface="Arial" pitchFamily="34" charset="0"/>
              <a:buChar char="•"/>
            </a:pPr>
            <a:r>
              <a:rPr lang="en-GB" sz="2800" dirty="0" smtClean="0"/>
              <a:t>Why integrate gender equality?</a:t>
            </a:r>
          </a:p>
          <a:p>
            <a:pPr marL="457200" indent="-457200" algn="l">
              <a:buFont typeface="Arial" pitchFamily="34" charset="0"/>
              <a:buChar char="•"/>
            </a:pPr>
            <a:r>
              <a:rPr lang="en-GB" sz="2800" dirty="0"/>
              <a:t>Key gender concepts and </a:t>
            </a:r>
            <a:r>
              <a:rPr lang="en-GB" sz="2800" dirty="0" smtClean="0"/>
              <a:t>instruments</a:t>
            </a:r>
          </a:p>
          <a:p>
            <a:pPr marL="457200" indent="-457200" algn="l">
              <a:buFont typeface="Arial" pitchFamily="34" charset="0"/>
              <a:buChar char="•"/>
            </a:pPr>
            <a:r>
              <a:rPr lang="en-GB" sz="2800" dirty="0" smtClean="0"/>
              <a:t>A Human Rights-based Approach to Gender Equality</a:t>
            </a:r>
          </a:p>
          <a:p>
            <a:pPr algn="l"/>
            <a:r>
              <a:rPr lang="en-US" sz="2800" b="1" dirty="0" smtClean="0"/>
              <a:t> </a:t>
            </a:r>
            <a:endParaRPr lang="en-GB" sz="2800" dirty="0" smtClean="0"/>
          </a:p>
          <a:p>
            <a:pPr algn="l"/>
            <a:endParaRPr lang="en-US" sz="2800" dirty="0" smtClean="0"/>
          </a:p>
        </p:txBody>
      </p:sp>
      <p:pic>
        <p:nvPicPr>
          <p:cNvPr id="5" name="Picture 4"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7"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2859252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GB" b="1" dirty="0"/>
              <a:t>Human Rights Guiding </a:t>
            </a:r>
            <a:r>
              <a:rPr lang="en-GB" b="1" dirty="0" smtClean="0"/>
              <a:t>Principles Apply Equally to Men and Women</a:t>
            </a:r>
            <a:endParaRPr lang="en-GB" dirty="0"/>
          </a:p>
        </p:txBody>
      </p:sp>
      <p:sp>
        <p:nvSpPr>
          <p:cNvPr id="3" name="Content Placeholder 2"/>
          <p:cNvSpPr>
            <a:spLocks noGrp="1"/>
          </p:cNvSpPr>
          <p:nvPr>
            <p:ph idx="1"/>
          </p:nvPr>
        </p:nvSpPr>
        <p:spPr/>
        <p:txBody>
          <a:bodyPr>
            <a:normAutofit fontScale="62500" lnSpcReduction="20000"/>
          </a:bodyPr>
          <a:lstStyle/>
          <a:p>
            <a:pPr lvl="1">
              <a:buFont typeface="Wingdings" pitchFamily="2" charset="2"/>
              <a:buChar char="ü"/>
            </a:pPr>
            <a:r>
              <a:rPr lang="en-GB" sz="2900" dirty="0" smtClean="0"/>
              <a:t>Universality</a:t>
            </a:r>
            <a:endParaRPr lang="en-GB" sz="2900" dirty="0"/>
          </a:p>
          <a:p>
            <a:pPr marL="457200" lvl="1" indent="0">
              <a:buNone/>
            </a:pPr>
            <a:r>
              <a:rPr lang="en-US" sz="2900" dirty="0"/>
              <a:t>Women and men are entitled to all human rights because of the immutable character of rights. Its application to gender integration ensures that cultural diversity, religious values and traditional practices do not negatively impact on women in particular</a:t>
            </a:r>
            <a:endParaRPr lang="en-GB" sz="2900" dirty="0"/>
          </a:p>
          <a:p>
            <a:pPr lvl="1">
              <a:buFont typeface="Wingdings" pitchFamily="2" charset="2"/>
              <a:buChar char="ü"/>
            </a:pPr>
            <a:r>
              <a:rPr lang="en-US" sz="2900" dirty="0"/>
              <a:t>Indivisibility , Interdependence and Interrelatedness</a:t>
            </a:r>
          </a:p>
          <a:p>
            <a:pPr marL="400050" lvl="1" indent="0">
              <a:buNone/>
            </a:pPr>
            <a:r>
              <a:rPr lang="en-US" sz="2900" dirty="0"/>
              <a:t>Civil, cultural, economic, political and social rights are intertwined and cannot be</a:t>
            </a:r>
            <a:r>
              <a:rPr lang="en-GB" sz="2900" dirty="0"/>
              <a:t> </a:t>
            </a:r>
            <a:r>
              <a:rPr lang="en-US" sz="2900" dirty="0"/>
              <a:t>subjected to selectivity</a:t>
            </a:r>
            <a:endParaRPr lang="en-GB" sz="2900" dirty="0"/>
          </a:p>
          <a:p>
            <a:pPr lvl="1">
              <a:buFont typeface="Wingdings" pitchFamily="2" charset="2"/>
              <a:buChar char="ü"/>
            </a:pPr>
            <a:r>
              <a:rPr lang="en-US" sz="2900" dirty="0"/>
              <a:t>Participation and inclusion</a:t>
            </a:r>
          </a:p>
          <a:p>
            <a:pPr marL="400050" lvl="1" indent="0">
              <a:buNone/>
            </a:pPr>
            <a:r>
              <a:rPr lang="en-US" sz="2900" dirty="0"/>
              <a:t>Women and men have the right to access information and participate in </a:t>
            </a:r>
            <a:r>
              <a:rPr lang="en-US" sz="2900" dirty="0" smtClean="0"/>
              <a:t>decision-making</a:t>
            </a:r>
            <a:r>
              <a:rPr lang="en-GB" sz="2900" dirty="0"/>
              <a:t> </a:t>
            </a:r>
            <a:r>
              <a:rPr lang="en-US" sz="2900" dirty="0" smtClean="0"/>
              <a:t>processes </a:t>
            </a:r>
            <a:r>
              <a:rPr lang="en-US" sz="2900" dirty="0"/>
              <a:t>that affect their lives</a:t>
            </a:r>
            <a:r>
              <a:rPr lang="en-GB" sz="2900" dirty="0"/>
              <a:t>. </a:t>
            </a:r>
            <a:r>
              <a:rPr lang="en-US" sz="2900" dirty="0"/>
              <a:t>States have primary responsibility to ensure free and meaningful participation in political</a:t>
            </a:r>
            <a:r>
              <a:rPr lang="en-GB" sz="2900" dirty="0"/>
              <a:t> </a:t>
            </a:r>
            <a:r>
              <a:rPr lang="en-US" sz="2900" dirty="0"/>
              <a:t>life  and the economy of both women and men</a:t>
            </a:r>
            <a:endParaRPr lang="en-GB" sz="2900" dirty="0"/>
          </a:p>
          <a:p>
            <a:pPr lvl="1">
              <a:buFont typeface="Wingdings" pitchFamily="2" charset="2"/>
              <a:buChar char="ü"/>
            </a:pPr>
            <a:r>
              <a:rPr lang="en-US" sz="2900" dirty="0"/>
              <a:t>Equality and Non-discrimination</a:t>
            </a:r>
          </a:p>
          <a:p>
            <a:pPr marL="457200" lvl="1" indent="0">
              <a:buNone/>
            </a:pPr>
            <a:r>
              <a:rPr lang="en-US" sz="2900" dirty="0"/>
              <a:t>Women and men must enjoy equal rights, responsibilities and </a:t>
            </a:r>
            <a:r>
              <a:rPr lang="en-US" sz="2900" dirty="0" smtClean="0"/>
              <a:t>opportunities.</a:t>
            </a:r>
            <a:r>
              <a:rPr lang="en-GB" sz="2900" dirty="0" smtClean="0"/>
              <a:t> </a:t>
            </a:r>
            <a:r>
              <a:rPr lang="en-US" sz="2900" dirty="0"/>
              <a:t>Non-discrimination equates equality whereas inequality is the product of discrimination, whether direct or </a:t>
            </a:r>
            <a:r>
              <a:rPr lang="en-US" sz="2900" dirty="0" smtClean="0"/>
              <a:t>indirect.</a:t>
            </a:r>
            <a:endParaRPr lang="en-GB" sz="2900" dirty="0"/>
          </a:p>
          <a:p>
            <a:pPr marL="457200" lvl="1" indent="0">
              <a:buNone/>
            </a:pP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4160904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t>In </a:t>
            </a: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smtClean="0"/>
              <a:t>In </a:t>
            </a:r>
            <a:r>
              <a:rPr lang="en-US" sz="2000" dirty="0" smtClean="0"/>
              <a:t>spite </a:t>
            </a:r>
            <a:r>
              <a:rPr lang="en-US" sz="2000" dirty="0"/>
              <a:t>of international human rights standards, however, women in many countries, by law or custom, still lack the ability to</a:t>
            </a:r>
            <a:r>
              <a:rPr lang="en-US" dirty="0"/>
              <a:t>:</a:t>
            </a:r>
            <a:br>
              <a:rPr lang="en-US" dirty="0"/>
            </a:br>
            <a:endParaRPr lang="en-GB" dirty="0"/>
          </a:p>
        </p:txBody>
      </p:sp>
      <p:sp>
        <p:nvSpPr>
          <p:cNvPr id="3" name="Content Placeholder 2"/>
          <p:cNvSpPr>
            <a:spLocks noGrp="1"/>
          </p:cNvSpPr>
          <p:nvPr>
            <p:ph idx="1"/>
          </p:nvPr>
        </p:nvSpPr>
        <p:spPr/>
        <p:txBody>
          <a:bodyPr>
            <a:normAutofit/>
          </a:bodyPr>
          <a:lstStyle/>
          <a:p>
            <a:r>
              <a:rPr lang="en-US" dirty="0" smtClean="0"/>
              <a:t>Own </a:t>
            </a:r>
            <a:r>
              <a:rPr lang="en-US" dirty="0"/>
              <a:t>land or inherit property </a:t>
            </a:r>
          </a:p>
          <a:p>
            <a:r>
              <a:rPr lang="en-US" dirty="0"/>
              <a:t>Obtain access to credit </a:t>
            </a:r>
          </a:p>
          <a:p>
            <a:r>
              <a:rPr lang="en-US" dirty="0"/>
              <a:t>Attend and stay in school </a:t>
            </a:r>
          </a:p>
          <a:p>
            <a:r>
              <a:rPr lang="en-US" dirty="0"/>
              <a:t>Earn income and move up in their work, free from job discrimination </a:t>
            </a:r>
          </a:p>
          <a:p>
            <a:r>
              <a:rPr lang="en-US" dirty="0"/>
              <a:t>Have access to services that meet their sexual and reproductive health needs </a:t>
            </a:r>
          </a:p>
          <a:p>
            <a:endParaRPr lang="en-GB" dirty="0"/>
          </a:p>
        </p:txBody>
      </p:sp>
    </p:spTree>
    <p:extLst>
      <p:ext uri="{BB962C8B-B14F-4D97-AF65-F5344CB8AC3E}">
        <p14:creationId xmlns:p14="http://schemas.microsoft.com/office/powerpoint/2010/main" val="216886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7056</TotalTime>
  <Words>5176</Words>
  <Application>Microsoft Office PowerPoint</Application>
  <PresentationFormat>On-screen Show (4:3)</PresentationFormat>
  <Paragraphs>560</Paragraphs>
  <Slides>42</Slides>
  <Notes>40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OHCHR Online Module on Gender Integration Draft outline</vt:lpstr>
      <vt:lpstr>Welcome to the OHCHR Module  on Gender Integration</vt:lpstr>
      <vt:lpstr>Let’s take a look at what this course has in store. </vt:lpstr>
      <vt:lpstr>Course Objectives</vt:lpstr>
      <vt:lpstr>Time required and certification</vt:lpstr>
      <vt:lpstr>Learning Objectives</vt:lpstr>
      <vt:lpstr>Learning Content</vt:lpstr>
      <vt:lpstr>Human Rights Guiding Principles Apply Equally to Men and Women</vt:lpstr>
      <vt:lpstr>In    In spite of international human rights standards, however, women in many countries, by law or custom, still lack the ability to: </vt:lpstr>
      <vt:lpstr>Why mainstream gender equality?</vt:lpstr>
      <vt:lpstr>Gender equality is a cross-cutting issue that has implications in many sectors. Let’s hear some perspectives on Gender Equality and Human Rights from women in civil society (from Eldis consultation on women’s priorities for post-2015). </vt:lpstr>
      <vt:lpstr>Perspectives: Gender Equality and Human Rights</vt:lpstr>
      <vt:lpstr>Before we move on, let’s test your preliminary understanding of GE concepts in a context within which we are all familiar: the workplace</vt:lpstr>
      <vt:lpstr>Because of overt and indirect discrimination, there are specific legal instruments that go beyond basic human rights to ensure equal protection of the genders. that pertain to gender   </vt:lpstr>
      <vt:lpstr>Other Important HR Instruments  for GE</vt:lpstr>
      <vt:lpstr>A Human Rights-Based Approach to Gender Equality</vt:lpstr>
      <vt:lpstr>Self Assessment Quiz</vt:lpstr>
      <vt:lpstr>Learning Content</vt:lpstr>
      <vt:lpstr>OHCHR commitments towards gender equality</vt:lpstr>
      <vt:lpstr>OHCHR Gender Equality Policy and its Strategic Plan – implication for staff</vt:lpstr>
      <vt:lpstr>Module 2 - Accountability</vt:lpstr>
      <vt:lpstr>Module 2 - Accountability</vt:lpstr>
      <vt:lpstr>Module 2 - Accountability</vt:lpstr>
      <vt:lpstr>Module 2 - Accountability</vt:lpstr>
      <vt:lpstr>Module 2 - Accountability</vt:lpstr>
      <vt:lpstr>Roles and responsibilities of OHCHR staff </vt:lpstr>
      <vt:lpstr>Module 2 - Accountability</vt:lpstr>
      <vt:lpstr>Module 2 - Accountability</vt:lpstr>
      <vt:lpstr> A Human Rights-Based Approach to Gender Equality </vt:lpstr>
      <vt:lpstr>Knowledge Check</vt:lpstr>
      <vt:lpstr>Learning Objectives</vt:lpstr>
      <vt:lpstr>Learning Content</vt:lpstr>
      <vt:lpstr>What is gender integration? </vt:lpstr>
      <vt:lpstr>Module 3 - Integration</vt:lpstr>
      <vt:lpstr>Module 3 - Integration</vt:lpstr>
      <vt:lpstr>Module 3 - Integration</vt:lpstr>
      <vt:lpstr>Module 3 - integration</vt:lpstr>
      <vt:lpstr>Module 3 - integration</vt:lpstr>
      <vt:lpstr>Module 3 - Integration</vt:lpstr>
      <vt:lpstr>Module 3 - Integration</vt:lpstr>
      <vt:lpstr>Operationalizing a HR-based Approach to GE</vt:lpstr>
      <vt:lpstr>Final Assessment</vt:lpstr>
    </vt:vector>
  </TitlesOfParts>
  <Company>The Development Alchemists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and Decisions</dc:title>
  <dc:creator>Lenni George</dc:creator>
  <cp:lastModifiedBy>Haley Horan</cp:lastModifiedBy>
  <cp:revision>165</cp:revision>
  <cp:lastPrinted>2013-02-25T07:59:37Z</cp:lastPrinted>
  <dcterms:created xsi:type="dcterms:W3CDTF">2012-12-16T17:34:08Z</dcterms:created>
  <dcterms:modified xsi:type="dcterms:W3CDTF">2013-05-13T14:40:43Z</dcterms:modified>
</cp:coreProperties>
</file>